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16"/>
  </p:notesMasterIdLst>
  <p:sldIdLst>
    <p:sldId id="257" r:id="rId2"/>
    <p:sldId id="270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1866" y="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9B625-DEEF-4339-B54C-FAEDCC7AA49D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7CF08-7C0E-4635-92B3-AFC51543B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92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88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9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7278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24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0168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8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59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5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0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2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5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63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81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84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438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F05DA-61B7-44E7-9D64-22D07A6AC35A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70E0C7C-7B31-42F7-9764-3DBFC40334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  <p:sldLayoutId id="2147484140" r:id="rId12"/>
    <p:sldLayoutId id="2147484141" r:id="rId13"/>
    <p:sldLayoutId id="2147484142" r:id="rId14"/>
    <p:sldLayoutId id="2147484143" r:id="rId15"/>
    <p:sldLayoutId id="21474841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Punched Tape 12"/>
          <p:cNvSpPr/>
          <p:nvPr/>
        </p:nvSpPr>
        <p:spPr>
          <a:xfrm>
            <a:off x="1828800" y="609600"/>
            <a:ext cx="5562600" cy="5334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BISNIS SYARIAH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OLEH;</a:t>
            </a:r>
          </a:p>
          <a:p>
            <a:pPr algn="ctr"/>
            <a:r>
              <a:rPr lang="en-US" dirty="0" smtClean="0"/>
              <a:t>DRS. H. THAMRIN HABIB, S.H., M.H.I.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err="1" smtClean="0"/>
              <a:t>Dipresentasikan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Acara</a:t>
            </a:r>
            <a:endParaRPr lang="en-US" dirty="0" smtClean="0"/>
          </a:p>
          <a:p>
            <a:pPr algn="ctr"/>
            <a:r>
              <a:rPr lang="en-US" dirty="0" err="1" smtClean="0"/>
              <a:t>Bimbingan</a:t>
            </a:r>
            <a:r>
              <a:rPr lang="en-US" dirty="0" smtClean="0"/>
              <a:t> </a:t>
            </a:r>
            <a:r>
              <a:rPr lang="en-US" dirty="0" err="1" smtClean="0"/>
              <a:t>Teknis</a:t>
            </a:r>
            <a:r>
              <a:rPr lang="en-US" dirty="0" smtClean="0"/>
              <a:t> </a:t>
            </a:r>
            <a:r>
              <a:rPr lang="en-US" dirty="0" err="1" smtClean="0"/>
              <a:t>Ekonomi</a:t>
            </a:r>
            <a:r>
              <a:rPr lang="en-US" dirty="0" smtClean="0"/>
              <a:t> </a:t>
            </a:r>
            <a:r>
              <a:rPr lang="en-US" dirty="0" err="1" smtClean="0"/>
              <a:t>Syariah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Hakim </a:t>
            </a:r>
            <a:r>
              <a:rPr lang="en-US" dirty="0" err="1" smtClean="0"/>
              <a:t>Pengadilan</a:t>
            </a:r>
            <a:r>
              <a:rPr lang="en-US" dirty="0" smtClean="0"/>
              <a:t> Agama se Wilayah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Pengadilan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Agama Jambi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Jambi, 4-6 </a:t>
            </a:r>
            <a:r>
              <a:rPr lang="en-US" dirty="0" err="1" smtClean="0"/>
              <a:t>Februari</a:t>
            </a:r>
            <a:r>
              <a:rPr lang="en-US" dirty="0" smtClean="0"/>
              <a:t> 2015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143000" y="8382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G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.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Azas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Tolong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Menolong</a:t>
            </a:r>
            <a:endParaRPr lang="en-US" sz="2000" b="1" dirty="0" smtClean="0">
              <a:latin typeface="Book Antiqua" pitchFamily="18" charset="0"/>
              <a:cs typeface="Arial" pitchFamily="34" charset="0"/>
            </a:endParaRPr>
          </a:p>
          <a:p>
            <a:pPr marL="457200" indent="-457200" algn="ctr"/>
            <a:endParaRPr lang="en-US" sz="2000" b="1" dirty="0" smtClean="0">
              <a:latin typeface="Book Antiqua" pitchFamily="18" charset="0"/>
              <a:cs typeface="Arial" pitchFamily="34" charset="0"/>
            </a:endParaRPr>
          </a:p>
          <a:p>
            <a:pPr marL="457200" indent="-457200" algn="ctr"/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QS. Al-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Maidah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: 2</a:t>
            </a:r>
            <a:endParaRPr lang="en-US" sz="2400" b="1" dirty="0" smtClean="0">
              <a:latin typeface="Book Antiqua" pitchFamily="18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ar-SA" sz="2400" dirty="0" smtClean="0">
                <a:latin typeface="Arial" pitchFamily="34" charset="0"/>
                <a:cs typeface="Arial" pitchFamily="34" charset="0"/>
              </a:rPr>
              <a:t>ﻭﺘﻌﺎﻭﻨﻭﺍﻋﻟﻰﺍﻟﺒﺭﻭﺍﻟﺘﻘﻭﻯ ﻭﻻ ﺘﻌﺎﻭﻨﻭﺍ ﻋﻟﻰ ﺍﻹﺛﻡ ﻭﺍﻟﻌﺪﻭﺍﻦ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95400" y="32766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r>
              <a:rPr lang="en-US" sz="2400" b="1" dirty="0" smtClean="0">
                <a:latin typeface="Book Antiqua" pitchFamily="18" charset="0"/>
                <a:cs typeface="Arial" pitchFamily="34" charset="0"/>
              </a:rPr>
              <a:t>H. </a:t>
            </a:r>
            <a:r>
              <a:rPr lang="en-US" sz="2400" b="1" dirty="0" err="1" smtClean="0">
                <a:latin typeface="Book Antiqua" pitchFamily="18" charset="0"/>
                <a:cs typeface="Arial" pitchFamily="34" charset="0"/>
              </a:rPr>
              <a:t>Akad</a:t>
            </a:r>
            <a:endParaRPr lang="en-US" sz="2400" b="1" dirty="0" smtClean="0">
              <a:latin typeface="Book Antiqua" pitchFamily="18" charset="0"/>
              <a:cs typeface="Arial" pitchFamily="34" charset="0"/>
            </a:endParaRPr>
          </a:p>
          <a:p>
            <a:pPr marL="457200" indent="-457200" algn="ctr"/>
            <a:endParaRPr lang="en-US" sz="2400" b="1" dirty="0" smtClean="0">
              <a:latin typeface="Book Antiqua" pitchFamily="18" charset="0"/>
              <a:cs typeface="Arial" pitchFamily="34" charset="0"/>
            </a:endParaRPr>
          </a:p>
          <a:p>
            <a:pPr algn="ctr"/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Prinsip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kerelaan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merupakan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persoalan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batin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maka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manifestasi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dari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suka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sama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suka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diwujudkan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dalam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Book Antiqua" pitchFamily="18" charset="0"/>
                <a:cs typeface="Arial" pitchFamily="34" charset="0"/>
              </a:rPr>
              <a:t>akad</a:t>
            </a:r>
            <a:r>
              <a:rPr lang="en-US" sz="2400" dirty="0" smtClean="0">
                <a:latin typeface="Book Antiqua" pitchFamily="18" charset="0"/>
                <a:cs typeface="Arial" pitchFamily="34" charset="0"/>
              </a:rPr>
              <a:t>.</a:t>
            </a:r>
          </a:p>
          <a:p>
            <a:pPr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wn Arrow Callout 1"/>
          <p:cNvSpPr/>
          <p:nvPr/>
        </p:nvSpPr>
        <p:spPr>
          <a:xfrm>
            <a:off x="2286000" y="533400"/>
            <a:ext cx="4343400" cy="13716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Fondasi</a:t>
            </a:r>
            <a:r>
              <a:rPr lang="en-US" sz="3200" dirty="0" smtClean="0"/>
              <a:t> </a:t>
            </a:r>
            <a:r>
              <a:rPr lang="en-US" sz="3200" dirty="0" err="1" smtClean="0"/>
              <a:t>Ekonomi</a:t>
            </a:r>
            <a:r>
              <a:rPr lang="en-US" sz="3200" dirty="0" smtClean="0"/>
              <a:t> Islam</a:t>
            </a:r>
            <a:endParaRPr lang="en-US" sz="3200" dirty="0"/>
          </a:p>
        </p:txBody>
      </p:sp>
      <p:sp>
        <p:nvSpPr>
          <p:cNvPr id="3" name="Rounded Rectangle 2"/>
          <p:cNvSpPr/>
          <p:nvPr/>
        </p:nvSpPr>
        <p:spPr>
          <a:xfrm>
            <a:off x="3048000" y="2819400"/>
            <a:ext cx="2743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2.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Keadilan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048000" y="3657600"/>
            <a:ext cx="2819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3.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Kenabian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048000" y="5410200"/>
            <a:ext cx="2819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5. </a:t>
            </a:r>
            <a:r>
              <a:rPr lang="en-US" dirty="0" err="1" smtClean="0"/>
              <a:t>Keuntungan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(al-</a:t>
            </a:r>
            <a:r>
              <a:rPr lang="en-US" dirty="0" err="1" smtClean="0"/>
              <a:t>Ma’ad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048000" y="1981200"/>
            <a:ext cx="2743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Ketuhanan</a:t>
            </a:r>
            <a:r>
              <a:rPr lang="en-US" dirty="0" smtClean="0"/>
              <a:t> (</a:t>
            </a:r>
            <a:r>
              <a:rPr lang="en-US" dirty="0" err="1" smtClean="0"/>
              <a:t>Ilahiyah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048000" y="4495800"/>
            <a:ext cx="2819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4.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Pemerintahan</a:t>
            </a:r>
            <a:endParaRPr lang="en-US" dirty="0" smtClean="0"/>
          </a:p>
          <a:p>
            <a:pPr algn="ctr"/>
            <a:r>
              <a:rPr lang="en-US" dirty="0" smtClean="0"/>
              <a:t>(Al-</a:t>
            </a:r>
            <a:r>
              <a:rPr lang="en-US" dirty="0" err="1" smtClean="0"/>
              <a:t>Khalifah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Callout 1"/>
          <p:cNvSpPr/>
          <p:nvPr/>
        </p:nvSpPr>
        <p:spPr>
          <a:xfrm>
            <a:off x="533400" y="2590800"/>
            <a:ext cx="3276600" cy="137160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Bookman Old Style" pitchFamily="18" charset="0"/>
              </a:rPr>
              <a:t>Penyelesaian</a:t>
            </a:r>
            <a:r>
              <a:rPr lang="en-US" sz="2400" dirty="0" smtClean="0">
                <a:latin typeface="Bookman Old Style" pitchFamily="18" charset="0"/>
              </a:rPr>
              <a:t> </a:t>
            </a:r>
            <a:r>
              <a:rPr lang="en-US" sz="2400" dirty="0" err="1" smtClean="0">
                <a:latin typeface="Bookman Old Style" pitchFamily="18" charset="0"/>
              </a:rPr>
              <a:t>Sengketa</a:t>
            </a:r>
            <a:endParaRPr lang="en-US" sz="2400" dirty="0">
              <a:latin typeface="Bookman Old Style" pitchFamily="18" charset="0"/>
            </a:endParaRPr>
          </a:p>
        </p:txBody>
      </p:sp>
      <p:sp>
        <p:nvSpPr>
          <p:cNvPr id="3" name="Heart 2"/>
          <p:cNvSpPr/>
          <p:nvPr/>
        </p:nvSpPr>
        <p:spPr>
          <a:xfrm>
            <a:off x="4419600" y="304800"/>
            <a:ext cx="2362200" cy="22098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dirty="0" smtClean="0"/>
              <a:t>As-</a:t>
            </a:r>
            <a:r>
              <a:rPr lang="en-US" dirty="0" err="1" smtClean="0"/>
              <a:t>Shulh</a:t>
            </a:r>
            <a:endParaRPr lang="en-US" dirty="0" smtClean="0"/>
          </a:p>
          <a:p>
            <a:pPr marL="342900" indent="-342900" algn="ctr"/>
            <a:r>
              <a:rPr lang="en-US" dirty="0" smtClean="0"/>
              <a:t>(</a:t>
            </a:r>
            <a:r>
              <a:rPr lang="en-US" dirty="0" err="1" smtClean="0"/>
              <a:t>Damai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Left-Right Arrow Callout 3"/>
          <p:cNvSpPr/>
          <p:nvPr/>
        </p:nvSpPr>
        <p:spPr>
          <a:xfrm>
            <a:off x="3886200" y="2514600"/>
            <a:ext cx="3352800" cy="1600200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2. At-</a:t>
            </a:r>
            <a:r>
              <a:rPr lang="en-US" dirty="0" err="1" smtClean="0"/>
              <a:t>Tahkim</a:t>
            </a:r>
            <a:endParaRPr lang="en-US" dirty="0" smtClean="0"/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Arbritase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19600" y="4419600"/>
            <a:ext cx="23622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3. Al-</a:t>
            </a:r>
            <a:r>
              <a:rPr lang="en-US" dirty="0" err="1" smtClean="0"/>
              <a:t>Qadha</a:t>
            </a:r>
            <a:endParaRPr lang="en-US" dirty="0" smtClean="0"/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Peradilan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Multidocument 1"/>
          <p:cNvSpPr/>
          <p:nvPr/>
        </p:nvSpPr>
        <p:spPr>
          <a:xfrm>
            <a:off x="3124200" y="152400"/>
            <a:ext cx="3048000" cy="16002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Wan </a:t>
            </a:r>
            <a:r>
              <a:rPr lang="en-US" dirty="0" err="1" smtClean="0"/>
              <a:t>Prestasi</a:t>
            </a:r>
            <a:r>
              <a:rPr lang="en-US" dirty="0" smtClean="0"/>
              <a:t>/</a:t>
            </a:r>
          </a:p>
          <a:p>
            <a:pPr algn="ctr"/>
            <a:r>
              <a:rPr lang="en-US" dirty="0" err="1" smtClean="0"/>
              <a:t>Inkar</a:t>
            </a:r>
            <a:r>
              <a:rPr lang="en-US" dirty="0" smtClean="0"/>
              <a:t> </a:t>
            </a:r>
            <a:r>
              <a:rPr lang="en-US" dirty="0" err="1" smtClean="0"/>
              <a:t>Janji</a:t>
            </a:r>
            <a:endParaRPr lang="en-US" dirty="0"/>
          </a:p>
        </p:txBody>
      </p:sp>
      <p:sp>
        <p:nvSpPr>
          <p:cNvPr id="3" name="Up Arrow Callout 2"/>
          <p:cNvSpPr/>
          <p:nvPr/>
        </p:nvSpPr>
        <p:spPr>
          <a:xfrm>
            <a:off x="457200" y="1676400"/>
            <a:ext cx="2362200" cy="19050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apa</a:t>
            </a:r>
            <a:r>
              <a:rPr lang="en-US" dirty="0" smtClean="0"/>
              <a:t> yang </a:t>
            </a:r>
            <a:r>
              <a:rPr lang="en-US" dirty="0" err="1" smtClean="0"/>
              <a:t>disepakati</a:t>
            </a:r>
            <a:endParaRPr lang="en-US" dirty="0"/>
          </a:p>
        </p:txBody>
      </p:sp>
      <p:sp>
        <p:nvSpPr>
          <p:cNvPr id="4" name="Up Arrow Callout 3"/>
          <p:cNvSpPr/>
          <p:nvPr/>
        </p:nvSpPr>
        <p:spPr>
          <a:xfrm>
            <a:off x="5943600" y="1676400"/>
            <a:ext cx="2209800" cy="19050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3. </a:t>
            </a:r>
            <a:r>
              <a:rPr lang="en-US" dirty="0" err="1" smtClean="0"/>
              <a:t>Dilkaukan</a:t>
            </a:r>
            <a:r>
              <a:rPr lang="en-US" dirty="0" smtClean="0"/>
              <a:t>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terlambat</a:t>
            </a:r>
            <a:endParaRPr lang="en-US" dirty="0"/>
          </a:p>
        </p:txBody>
      </p:sp>
      <p:sp>
        <p:nvSpPr>
          <p:cNvPr id="5" name="Up Arrow Callout 4"/>
          <p:cNvSpPr/>
          <p:nvPr/>
        </p:nvSpPr>
        <p:spPr>
          <a:xfrm>
            <a:off x="2895600" y="3581400"/>
            <a:ext cx="2971800" cy="19050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4.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perjanjian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endParaRPr lang="en-US" dirty="0"/>
          </a:p>
        </p:txBody>
      </p:sp>
      <p:sp>
        <p:nvSpPr>
          <p:cNvPr id="6" name="Up Arrow Callout 5"/>
          <p:cNvSpPr/>
          <p:nvPr/>
        </p:nvSpPr>
        <p:spPr>
          <a:xfrm>
            <a:off x="2895600" y="1676400"/>
            <a:ext cx="2971800" cy="19050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2.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persis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yang </a:t>
            </a:r>
            <a:r>
              <a:rPr lang="en-US" dirty="0" err="1" smtClean="0"/>
              <a:t>dijanjikan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Scroll 1"/>
          <p:cNvSpPr/>
          <p:nvPr/>
        </p:nvSpPr>
        <p:spPr>
          <a:xfrm>
            <a:off x="1143000" y="1676400"/>
            <a:ext cx="6096000" cy="30480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err="1" smtClean="0"/>
              <a:t>Selesai</a:t>
            </a:r>
            <a:r>
              <a:rPr lang="en-US" sz="6000" dirty="0" smtClean="0"/>
              <a:t> &amp; </a:t>
            </a:r>
            <a:r>
              <a:rPr lang="en-US" sz="6000" dirty="0" err="1" smtClean="0"/>
              <a:t>Terimakasih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905000"/>
            <a:ext cx="1828800" cy="2209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en-US" sz="1400" dirty="0" smtClean="0">
                <a:latin typeface="Book Antiqua" pitchFamily="18" charset="0"/>
              </a:rPr>
              <a:t>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Undang-Undang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</a:t>
            </a:r>
          </a:p>
          <a:p>
            <a:r>
              <a:rPr lang="en-US" sz="1400" dirty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Nomor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3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Tahun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</a:t>
            </a:r>
          </a:p>
          <a:p>
            <a:r>
              <a:rPr lang="en-US" sz="1400" dirty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 2006</a:t>
            </a:r>
          </a:p>
          <a:p>
            <a:pPr>
              <a:buFontTx/>
              <a:buChar char="-"/>
            </a:pPr>
            <a:r>
              <a:rPr lang="en-US" sz="1400" dirty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Putusan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</a:t>
            </a:r>
          </a:p>
          <a:p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 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Mahkamah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  </a:t>
            </a:r>
          </a:p>
          <a:p>
            <a:r>
              <a:rPr lang="en-US" sz="1400" dirty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Konstitusi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400" dirty="0" err="1" smtClean="0">
                <a:latin typeface="Book Antiqua" pitchFamily="18" charset="0"/>
                <a:ea typeface="Batang" pitchFamily="18" charset="-127"/>
              </a:rPr>
              <a:t>Nomor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</a:t>
            </a:r>
          </a:p>
          <a:p>
            <a:r>
              <a:rPr lang="en-US" sz="1400" dirty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400" dirty="0" smtClean="0">
                <a:latin typeface="Book Antiqua" pitchFamily="18" charset="0"/>
                <a:ea typeface="Batang" pitchFamily="18" charset="-127"/>
              </a:rPr>
              <a:t>  93/PUU-X/2012</a:t>
            </a:r>
            <a:endParaRPr lang="en-US" sz="1400" dirty="0">
              <a:latin typeface="Book Antiqua" pitchFamily="18" charset="0"/>
              <a:ea typeface="Batang" pitchFamily="18" charset="-127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383292" y="3124200"/>
            <a:ext cx="512308" cy="110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flipH="1">
            <a:off x="2962408" y="2743200"/>
            <a:ext cx="16002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Book Antiqua" pitchFamily="18" charset="0"/>
              </a:rPr>
              <a:t>Kewenangan</a:t>
            </a:r>
            <a:endParaRPr lang="en-US" dirty="0">
              <a:latin typeface="Book Antiqua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634132" y="3067928"/>
            <a:ext cx="685800" cy="2086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65648" y="2590800"/>
            <a:ext cx="160020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Book Antiqua" pitchFamily="18" charset="0"/>
              </a:rPr>
              <a:t>Ekonomi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Syariah</a:t>
            </a:r>
            <a:endParaRPr lang="en-US" dirty="0">
              <a:latin typeface="Book Antiqua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999844" y="3172264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965848" y="2514600"/>
            <a:ext cx="609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022120" y="3276600"/>
            <a:ext cx="609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nip and Round Single Corner Rectangle 12"/>
          <p:cNvSpPr/>
          <p:nvPr/>
        </p:nvSpPr>
        <p:spPr>
          <a:xfrm>
            <a:off x="7687992" y="2252004"/>
            <a:ext cx="1010528" cy="457200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Book Antiqua" pitchFamily="18" charset="0"/>
              </a:rPr>
              <a:t>Bank </a:t>
            </a:r>
            <a:r>
              <a:rPr lang="en-US" sz="1400" dirty="0" err="1" smtClean="0">
                <a:latin typeface="Book Antiqua" pitchFamily="18" charset="0"/>
              </a:rPr>
              <a:t>Syariah</a:t>
            </a:r>
            <a:endParaRPr lang="en-US" sz="1400" dirty="0">
              <a:latin typeface="Book Antiqua" pitchFamily="18" charset="0"/>
            </a:endParaRPr>
          </a:p>
        </p:txBody>
      </p:sp>
      <p:sp>
        <p:nvSpPr>
          <p:cNvPr id="15" name="Snip and Round Single Corner Rectangle 14"/>
          <p:cNvSpPr/>
          <p:nvPr/>
        </p:nvSpPr>
        <p:spPr>
          <a:xfrm>
            <a:off x="7713780" y="2941316"/>
            <a:ext cx="914400" cy="457200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latin typeface="Book Antiqua" pitchFamily="18" charset="0"/>
              </a:rPr>
              <a:t>Bisnis</a:t>
            </a:r>
            <a:r>
              <a:rPr lang="en-US" sz="1400" dirty="0" smtClean="0">
                <a:latin typeface="Book Antiqua" pitchFamily="18" charset="0"/>
              </a:rPr>
              <a:t> </a:t>
            </a:r>
            <a:r>
              <a:rPr lang="en-US" sz="1400" dirty="0" err="1" smtClean="0">
                <a:latin typeface="Book Antiqua" pitchFamily="18" charset="0"/>
              </a:rPr>
              <a:t>Syariah</a:t>
            </a:r>
            <a:endParaRPr lang="en-US" sz="1400" dirty="0">
              <a:latin typeface="Book Antiqua" pitchFamily="18" charset="0"/>
            </a:endParaRPr>
          </a:p>
        </p:txBody>
      </p:sp>
      <p:sp>
        <p:nvSpPr>
          <p:cNvPr id="17" name="Snip and Round Single Corner Rectangle 16"/>
          <p:cNvSpPr/>
          <p:nvPr/>
        </p:nvSpPr>
        <p:spPr>
          <a:xfrm>
            <a:off x="7711432" y="3572028"/>
            <a:ext cx="914400" cy="457200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Book Antiqua" pitchFamily="18" charset="0"/>
              </a:rPr>
              <a:t>Asuransi</a:t>
            </a:r>
            <a:r>
              <a:rPr lang="en-US" sz="1200" dirty="0" smtClean="0">
                <a:latin typeface="Book Antiqua" pitchFamily="18" charset="0"/>
              </a:rPr>
              <a:t> </a:t>
            </a:r>
            <a:r>
              <a:rPr lang="en-US" sz="1200" dirty="0" err="1" smtClean="0">
                <a:latin typeface="Book Antiqua" pitchFamily="18" charset="0"/>
              </a:rPr>
              <a:t>Syariah</a:t>
            </a:r>
            <a:endParaRPr lang="en-US" sz="1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9200" y="2223868"/>
            <a:ext cx="1752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Baskerville Old Face" pitchFamily="18" charset="0"/>
              </a:rPr>
              <a:t>BISNIS</a:t>
            </a:r>
            <a:endParaRPr lang="en-US" sz="3600" dirty="0">
              <a:latin typeface="Baskerville Old Face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3045652" y="1524000"/>
            <a:ext cx="12192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062068" y="2819400"/>
            <a:ext cx="1337604" cy="1080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312916" y="1100796"/>
            <a:ext cx="3276600" cy="14900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Book Antiqua" pitchFamily="18" charset="0"/>
              </a:rPr>
              <a:t>Etimologi</a:t>
            </a:r>
            <a:r>
              <a:rPr lang="en-US" dirty="0" smtClean="0">
                <a:latin typeface="Book Antiqua" pitchFamily="18" charset="0"/>
              </a:rPr>
              <a:t> :</a:t>
            </a:r>
          </a:p>
          <a:p>
            <a:pPr algn="ctr"/>
            <a:r>
              <a:rPr lang="en-US" dirty="0" err="1" smtClean="0">
                <a:latin typeface="Book Antiqua" pitchFamily="18" charset="0"/>
              </a:rPr>
              <a:t>Seseorang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atau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kelompok</a:t>
            </a:r>
            <a:r>
              <a:rPr lang="en-US" dirty="0" smtClean="0">
                <a:latin typeface="Book Antiqua" pitchFamily="18" charset="0"/>
              </a:rPr>
              <a:t> yang </a:t>
            </a:r>
            <a:r>
              <a:rPr lang="en-US" dirty="0" err="1" smtClean="0">
                <a:latin typeface="Book Antiqua" pitchFamily="18" charset="0"/>
              </a:rPr>
              <a:t>sibuk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melakukan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pekerjaan</a:t>
            </a:r>
            <a:r>
              <a:rPr lang="en-US" dirty="0" smtClean="0">
                <a:latin typeface="Book Antiqua" pitchFamily="18" charset="0"/>
              </a:rPr>
              <a:t> yang </a:t>
            </a:r>
            <a:r>
              <a:rPr lang="en-US" dirty="0" err="1" smtClean="0">
                <a:latin typeface="Book Antiqua" pitchFamily="18" charset="0"/>
              </a:rPr>
              <a:t>menghasilkan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keuntungan</a:t>
            </a:r>
            <a:endParaRPr lang="en-US" dirty="0">
              <a:latin typeface="Book Antiqua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65316" y="3155848"/>
            <a:ext cx="3276600" cy="14900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Book Antiqua" pitchFamily="18" charset="0"/>
              </a:rPr>
              <a:t>Ilmu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Ekonomi</a:t>
            </a:r>
            <a:r>
              <a:rPr lang="en-US" dirty="0" smtClean="0">
                <a:latin typeface="Book Antiqua" pitchFamily="18" charset="0"/>
              </a:rPr>
              <a:t>:</a:t>
            </a:r>
          </a:p>
          <a:p>
            <a:pPr algn="ctr"/>
            <a:r>
              <a:rPr lang="en-US" dirty="0" err="1" smtClean="0">
                <a:latin typeface="Book Antiqua" pitchFamily="18" charset="0"/>
              </a:rPr>
              <a:t>Suatu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organisasi</a:t>
            </a:r>
            <a:r>
              <a:rPr lang="en-US" dirty="0" smtClean="0">
                <a:latin typeface="Book Antiqua" pitchFamily="18" charset="0"/>
              </a:rPr>
              <a:t> yang </a:t>
            </a:r>
            <a:r>
              <a:rPr lang="en-US" dirty="0" err="1" smtClean="0">
                <a:latin typeface="Book Antiqua" pitchFamily="18" charset="0"/>
              </a:rPr>
              <a:t>menjual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barang</a:t>
            </a:r>
            <a:r>
              <a:rPr lang="en-US" dirty="0" smtClean="0">
                <a:latin typeface="Book Antiqua" pitchFamily="18" charset="0"/>
              </a:rPr>
              <a:t>/</a:t>
            </a:r>
            <a:r>
              <a:rPr lang="en-US" dirty="0" err="1" smtClean="0">
                <a:latin typeface="Book Antiqua" pitchFamily="18" charset="0"/>
              </a:rPr>
              <a:t>jasa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kepada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konsumen</a:t>
            </a:r>
            <a:r>
              <a:rPr lang="en-US" dirty="0" smtClean="0">
                <a:latin typeface="Book Antiqua" pitchFamily="18" charset="0"/>
              </a:rPr>
              <a:t>, </a:t>
            </a:r>
            <a:r>
              <a:rPr lang="en-US" dirty="0" err="1" smtClean="0">
                <a:latin typeface="Book Antiqua" pitchFamily="18" charset="0"/>
              </a:rPr>
              <a:t>orang</a:t>
            </a:r>
            <a:r>
              <a:rPr lang="en-US" dirty="0" smtClean="0">
                <a:latin typeface="Book Antiqua" pitchFamily="18" charset="0"/>
              </a:rPr>
              <a:t> lain yang </a:t>
            </a:r>
            <a:r>
              <a:rPr lang="en-US" dirty="0" err="1" smtClean="0">
                <a:latin typeface="Book Antiqua" pitchFamily="18" charset="0"/>
              </a:rPr>
              <a:t>mendapatkan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</a:rPr>
              <a:t>laba</a:t>
            </a:r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828800" y="1046872"/>
            <a:ext cx="5486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Bookman Old Style" pitchFamily="18" charset="0"/>
              </a:rPr>
              <a:t>Bentuk</a:t>
            </a:r>
            <a:r>
              <a:rPr lang="en-US" sz="2400" dirty="0" smtClean="0">
                <a:latin typeface="Bookman Old Style" pitchFamily="18" charset="0"/>
              </a:rPr>
              <a:t> </a:t>
            </a:r>
            <a:r>
              <a:rPr lang="en-US" sz="2400" dirty="0" err="1" smtClean="0">
                <a:latin typeface="Bookman Old Style" pitchFamily="18" charset="0"/>
              </a:rPr>
              <a:t>Kepemilikan</a:t>
            </a:r>
            <a:r>
              <a:rPr lang="en-US" sz="2400" dirty="0" smtClean="0">
                <a:latin typeface="Bookman Old Style" pitchFamily="18" charset="0"/>
              </a:rPr>
              <a:t> </a:t>
            </a:r>
            <a:r>
              <a:rPr lang="en-US" sz="2400" dirty="0" err="1" smtClean="0">
                <a:latin typeface="Bookman Old Style" pitchFamily="18" charset="0"/>
              </a:rPr>
              <a:t>Bisnis</a:t>
            </a:r>
            <a:endParaRPr lang="en-US" sz="2400" dirty="0">
              <a:latin typeface="Bookman Old Style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0800000" flipV="1">
            <a:off x="1371600" y="1828800"/>
            <a:ext cx="32766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3657600" y="1848728"/>
            <a:ext cx="9906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676336" y="1826452"/>
            <a:ext cx="9906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724400" y="1828800"/>
            <a:ext cx="28194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ular Callout 11"/>
          <p:cNvSpPr/>
          <p:nvPr/>
        </p:nvSpPr>
        <p:spPr>
          <a:xfrm>
            <a:off x="228600" y="2743200"/>
            <a:ext cx="1981200" cy="22098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Perseorangan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:</a:t>
            </a:r>
          </a:p>
          <a:p>
            <a:pPr algn="ctr"/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Bisnis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yang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kepemilikannya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dipegang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oleh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seseorang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,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untung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laba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sendiri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demikian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juga</a:t>
            </a:r>
            <a:r>
              <a:rPr lang="en-US" sz="1600" dirty="0" smtClean="0">
                <a:latin typeface="Book Antiqua" pitchFamily="18" charset="0"/>
                <a:ea typeface="Batang" pitchFamily="18" charset="-127"/>
              </a:rPr>
              <a:t> </a:t>
            </a:r>
            <a:r>
              <a:rPr lang="en-US" sz="1600" dirty="0" err="1" smtClean="0">
                <a:latin typeface="Book Antiqua" pitchFamily="18" charset="0"/>
                <a:ea typeface="Batang" pitchFamily="18" charset="-127"/>
              </a:rPr>
              <a:t>sebaliknya</a:t>
            </a:r>
            <a:endParaRPr lang="en-US" sz="1600" dirty="0">
              <a:latin typeface="Book Antiqua" pitchFamily="18" charset="0"/>
              <a:ea typeface="Batang" pitchFamily="18" charset="-127"/>
            </a:endParaRPr>
          </a:p>
        </p:txBody>
      </p:sp>
      <p:sp>
        <p:nvSpPr>
          <p:cNvPr id="13" name="Rectangular Callout 12"/>
          <p:cNvSpPr/>
          <p:nvPr/>
        </p:nvSpPr>
        <p:spPr>
          <a:xfrm>
            <a:off x="2426680" y="2723272"/>
            <a:ext cx="1981200" cy="22098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Book Antiqua" pitchFamily="18" charset="0"/>
              </a:rPr>
              <a:t>Persekutuan:</a:t>
            </a:r>
          </a:p>
          <a:p>
            <a:pPr algn="ctr"/>
            <a:r>
              <a:rPr lang="en-US" sz="1600" dirty="0" smtClean="0">
                <a:latin typeface="Book Antiqua" pitchFamily="18" charset="0"/>
              </a:rPr>
              <a:t>Di </a:t>
            </a:r>
            <a:r>
              <a:rPr lang="en-US" sz="1600" dirty="0" err="1" smtClean="0">
                <a:latin typeface="Book Antiqua" pitchFamily="18" charset="0"/>
              </a:rPr>
              <a:t>mana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dua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orang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atau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lebih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bekerjasama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mengoperasikan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perusahaan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untuk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mendapatkan</a:t>
            </a:r>
            <a:r>
              <a:rPr lang="en-US" sz="1600" dirty="0" smtClean="0">
                <a:latin typeface="Book Antiqua" pitchFamily="18" charset="0"/>
              </a:rPr>
              <a:t> profit</a:t>
            </a:r>
            <a:endParaRPr lang="en-US" sz="1600" dirty="0">
              <a:latin typeface="Book Antiqua" pitchFamily="18" charset="0"/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4658756" y="2743200"/>
            <a:ext cx="1981200" cy="22098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latin typeface="Book Antiqua" pitchFamily="18" charset="0"/>
            </a:endParaRPr>
          </a:p>
          <a:p>
            <a:pPr algn="ctr"/>
            <a:r>
              <a:rPr lang="en-US" sz="1600" dirty="0" smtClean="0">
                <a:latin typeface="Book Antiqua" pitchFamily="18" charset="0"/>
              </a:rPr>
              <a:t>Perseroan:</a:t>
            </a:r>
          </a:p>
          <a:p>
            <a:pPr algn="ctr"/>
            <a:r>
              <a:rPr lang="en-US" sz="1600" dirty="0" err="1" smtClean="0">
                <a:latin typeface="Book Antiqua" pitchFamily="18" charset="0"/>
              </a:rPr>
              <a:t>Bisnis</a:t>
            </a:r>
            <a:r>
              <a:rPr lang="en-US" sz="1600" dirty="0" smtClean="0">
                <a:latin typeface="Book Antiqua" pitchFamily="18" charset="0"/>
              </a:rPr>
              <a:t> yang </a:t>
            </a:r>
            <a:r>
              <a:rPr lang="en-US" sz="1600" dirty="0" err="1" smtClean="0">
                <a:latin typeface="Book Antiqua" pitchFamily="18" charset="0"/>
              </a:rPr>
              <a:t>kepemilikannya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dipegang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oleh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beberapa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orang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dan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diawasi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oleh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dewan</a:t>
            </a:r>
            <a:r>
              <a:rPr lang="en-US" sz="1600" dirty="0" smtClean="0">
                <a:latin typeface="Book Antiqua" pitchFamily="18" charset="0"/>
              </a:rPr>
              <a:t> </a:t>
            </a:r>
            <a:r>
              <a:rPr lang="en-US" sz="1600" dirty="0" err="1" smtClean="0">
                <a:latin typeface="Book Antiqua" pitchFamily="18" charset="0"/>
              </a:rPr>
              <a:t>direktur</a:t>
            </a:r>
            <a:endParaRPr lang="en-US" sz="1600" dirty="0">
              <a:latin typeface="Book Antiqua" pitchFamily="18" charset="0"/>
            </a:endParaRPr>
          </a:p>
        </p:txBody>
      </p:sp>
      <p:sp>
        <p:nvSpPr>
          <p:cNvPr id="15" name="Rectangular Callout 14"/>
          <p:cNvSpPr/>
          <p:nvPr/>
        </p:nvSpPr>
        <p:spPr>
          <a:xfrm>
            <a:off x="6890832" y="2743200"/>
            <a:ext cx="1981200" cy="22098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Koperasi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:</a:t>
            </a:r>
          </a:p>
          <a:p>
            <a:pPr algn="ctr"/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Bisnis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yang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beranggotakan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beberapa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orang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/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badan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hukum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yang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bertujuan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mensejahterakan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anggota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,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koperasi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memiliki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identitas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ganda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,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memiliki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sekaligus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pengguna</a:t>
            </a:r>
            <a:r>
              <a:rPr lang="en-US" sz="1200" dirty="0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 </a:t>
            </a:r>
            <a:r>
              <a:rPr lang="en-US" sz="1200" dirty="0" err="1" smtClean="0">
                <a:latin typeface="Book Antiqua" pitchFamily="18" charset="0"/>
                <a:ea typeface="Batang" pitchFamily="18" charset="-127"/>
                <a:cs typeface="Aharoni" pitchFamily="2" charset="-79"/>
              </a:rPr>
              <a:t>jasa</a:t>
            </a:r>
            <a:endParaRPr lang="en-US" sz="1200" dirty="0">
              <a:latin typeface="Book Antiqua" pitchFamily="18" charset="0"/>
              <a:ea typeface="Batang" pitchFamily="18" charset="-127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1"/>
          <p:cNvSpPr/>
          <p:nvPr/>
        </p:nvSpPr>
        <p:spPr>
          <a:xfrm>
            <a:off x="1295400" y="1295400"/>
            <a:ext cx="1600200" cy="11430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Ekonomi</a:t>
            </a:r>
            <a:r>
              <a:rPr lang="en-US" dirty="0" smtClean="0"/>
              <a:t> </a:t>
            </a:r>
            <a:r>
              <a:rPr lang="en-US" dirty="0" err="1" smtClean="0"/>
              <a:t>Syariah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685800" y="26670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Mazhab</a:t>
            </a:r>
            <a:r>
              <a:rPr lang="en-US" dirty="0" smtClean="0"/>
              <a:t> </a:t>
            </a:r>
            <a:r>
              <a:rPr lang="en-US" dirty="0" err="1" smtClean="0"/>
              <a:t>Hanafi</a:t>
            </a:r>
            <a:r>
              <a:rPr lang="en-US" dirty="0" smtClean="0"/>
              <a:t>:</a:t>
            </a:r>
          </a:p>
          <a:p>
            <a:pPr algn="ctr"/>
            <a:r>
              <a:rPr lang="en-US" dirty="0" err="1" smtClean="0"/>
              <a:t>Fiqih</a:t>
            </a:r>
            <a:r>
              <a:rPr lang="en-US" dirty="0" smtClean="0"/>
              <a:t> = </a:t>
            </a:r>
            <a:r>
              <a:rPr lang="en-US" dirty="0" err="1" smtClean="0"/>
              <a:t>Hukum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2971800" y="1752600"/>
            <a:ext cx="609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810000" y="1371600"/>
            <a:ext cx="47244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Perbuatan</a:t>
            </a:r>
            <a:r>
              <a:rPr lang="en-US" dirty="0" smtClean="0"/>
              <a:t>/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r>
              <a:rPr lang="en-US" dirty="0" smtClean="0"/>
              <a:t> yang </a:t>
            </a:r>
            <a:r>
              <a:rPr lang="en-US" dirty="0" err="1" smtClean="0"/>
              <a:t>dilaksanakan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 smtClean="0"/>
              <a:t>syariah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971800" y="3503612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2019300" y="4229100"/>
            <a:ext cx="3124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581400" y="26670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581400" y="4189412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581400" y="5789612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4114800" y="2438400"/>
            <a:ext cx="4343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Hukum</a:t>
            </a:r>
            <a:r>
              <a:rPr lang="en-US" dirty="0" smtClean="0"/>
              <a:t> yang </a:t>
            </a:r>
            <a:r>
              <a:rPr lang="en-US" dirty="0" err="1" smtClean="0"/>
              <a:t>mengatur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Allah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Fikih</a:t>
            </a:r>
            <a:r>
              <a:rPr lang="en-US" dirty="0" smtClean="0"/>
              <a:t> </a:t>
            </a:r>
            <a:r>
              <a:rPr lang="en-US" dirty="0" err="1" smtClean="0"/>
              <a:t>Ibadah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4114800" y="3614720"/>
            <a:ext cx="43434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Hukum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mengatur</a:t>
            </a:r>
            <a:r>
              <a:rPr lang="en-US" sz="1600" dirty="0" smtClean="0"/>
              <a:t> </a:t>
            </a:r>
            <a:r>
              <a:rPr lang="en-US" sz="1600" dirty="0" err="1" smtClean="0"/>
              <a:t>hubungan</a:t>
            </a:r>
            <a:r>
              <a:rPr lang="en-US" sz="1600" dirty="0" smtClean="0"/>
              <a:t> </a:t>
            </a:r>
            <a:r>
              <a:rPr lang="en-US" sz="1600" dirty="0" err="1" smtClean="0"/>
              <a:t>manusia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sesama</a:t>
            </a:r>
            <a:r>
              <a:rPr lang="en-US" sz="1600" dirty="0" smtClean="0"/>
              <a:t> </a:t>
            </a:r>
            <a:r>
              <a:rPr lang="en-US" sz="1600" dirty="0" err="1" smtClean="0"/>
              <a:t>makhluk</a:t>
            </a:r>
            <a:r>
              <a:rPr lang="en-US" sz="1600" dirty="0" smtClean="0"/>
              <a:t> </a:t>
            </a:r>
            <a:r>
              <a:rPr lang="en-US" sz="1600" dirty="0" err="1" smtClean="0"/>
              <a:t>disebut</a:t>
            </a:r>
            <a:r>
              <a:rPr lang="en-US" sz="1600" dirty="0" smtClean="0"/>
              <a:t> </a:t>
            </a:r>
            <a:r>
              <a:rPr lang="en-US" sz="1600" dirty="0" err="1" smtClean="0"/>
              <a:t>Fikih</a:t>
            </a:r>
            <a:r>
              <a:rPr lang="en-US" sz="1600" dirty="0" smtClean="0"/>
              <a:t> </a:t>
            </a:r>
            <a:r>
              <a:rPr lang="en-US" sz="1600" dirty="0" err="1" smtClean="0"/>
              <a:t>Muamal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ah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ar-SA" sz="1600" dirty="0" smtClean="0">
                <a:latin typeface="Arial" pitchFamily="34" charset="0"/>
                <a:cs typeface="Arial" pitchFamily="34" charset="0"/>
              </a:rPr>
              <a:t>ﻤﻔﺎﻋﻠﺔﻤﻥﺍﻠﻌﻤﻝ</a:t>
            </a:r>
            <a:r>
              <a:rPr lang="en-US" sz="1600" dirty="0" smtClean="0"/>
              <a:t>), </a:t>
            </a:r>
            <a:r>
              <a:rPr lang="en-US" sz="1600" dirty="0" err="1" smtClean="0"/>
              <a:t>saling</a:t>
            </a:r>
            <a:r>
              <a:rPr lang="en-US" sz="1600" dirty="0" smtClean="0"/>
              <a:t> </a:t>
            </a:r>
            <a:r>
              <a:rPr lang="en-US" sz="1600" dirty="0" err="1" smtClean="0"/>
              <a:t>melakukan</a:t>
            </a:r>
            <a:r>
              <a:rPr lang="en-US" sz="1600" dirty="0" smtClean="0"/>
              <a:t> </a:t>
            </a:r>
            <a:r>
              <a:rPr lang="en-US" sz="1600" dirty="0" err="1" smtClean="0"/>
              <a:t>pekerjaan</a:t>
            </a:r>
            <a:r>
              <a:rPr lang="en-US" sz="1600" dirty="0" smtClean="0"/>
              <a:t> </a:t>
            </a:r>
            <a:endParaRPr lang="en-US" sz="1600" dirty="0"/>
          </a:p>
          <a:p>
            <a:pPr algn="ctr"/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4114800" y="5334000"/>
            <a:ext cx="43434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Hukum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mengatur</a:t>
            </a:r>
            <a:r>
              <a:rPr lang="en-US" sz="1600" dirty="0" smtClean="0"/>
              <a:t> </a:t>
            </a:r>
            <a:r>
              <a:rPr lang="en-US" sz="1600" dirty="0" err="1" smtClean="0"/>
              <a:t>sanksi</a:t>
            </a:r>
            <a:r>
              <a:rPr lang="en-US" sz="1600" dirty="0" smtClean="0"/>
              <a:t> </a:t>
            </a:r>
            <a:r>
              <a:rPr lang="en-US" sz="1600" dirty="0" err="1" smtClean="0"/>
              <a:t>atas</a:t>
            </a:r>
            <a:r>
              <a:rPr lang="en-US" sz="1600" dirty="0" smtClean="0"/>
              <a:t> </a:t>
            </a:r>
            <a:r>
              <a:rPr lang="en-US" sz="1600" dirty="0" err="1" smtClean="0"/>
              <a:t>pelanggaran</a:t>
            </a:r>
            <a:r>
              <a:rPr lang="en-US" sz="1600" dirty="0" smtClean="0"/>
              <a:t>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fikih</a:t>
            </a:r>
            <a:r>
              <a:rPr lang="en-US" sz="1600" dirty="0" smtClean="0"/>
              <a:t> </a:t>
            </a:r>
            <a:r>
              <a:rPr lang="en-US" sz="1600" dirty="0" err="1" smtClean="0"/>
              <a:t>ibadah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fikih</a:t>
            </a:r>
            <a:r>
              <a:rPr lang="en-US" sz="1600" dirty="0" smtClean="0"/>
              <a:t> </a:t>
            </a:r>
            <a:r>
              <a:rPr lang="en-US" sz="1600" dirty="0" err="1" smtClean="0"/>
              <a:t>muamalah</a:t>
            </a:r>
            <a:r>
              <a:rPr lang="en-US" sz="1600" dirty="0" smtClean="0"/>
              <a:t> </a:t>
            </a:r>
            <a:r>
              <a:rPr lang="en-US" sz="1600" dirty="0" err="1" smtClean="0"/>
              <a:t>disebut</a:t>
            </a:r>
            <a:r>
              <a:rPr lang="en-US" sz="1600" dirty="0" smtClean="0"/>
              <a:t> </a:t>
            </a:r>
            <a:r>
              <a:rPr lang="en-US" sz="1600" dirty="0" err="1" smtClean="0"/>
              <a:t>fikih</a:t>
            </a:r>
            <a:r>
              <a:rPr lang="en-US" sz="1600" dirty="0" smtClean="0"/>
              <a:t> </a:t>
            </a:r>
            <a:r>
              <a:rPr lang="en-US" sz="1600" dirty="0" err="1" smtClean="0"/>
              <a:t>jinayah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057400" y="685800"/>
            <a:ext cx="5105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Batang" pitchFamily="18" charset="-127"/>
                <a:ea typeface="Batang" pitchFamily="18" charset="-127"/>
              </a:rPr>
              <a:t>PRINSIP MUAMALAH </a:t>
            </a:r>
          </a:p>
          <a:p>
            <a:pPr algn="ctr"/>
            <a:r>
              <a:rPr lang="en-US" sz="3600" dirty="0" smtClean="0">
                <a:latin typeface="Batang" pitchFamily="18" charset="-127"/>
                <a:ea typeface="Batang" pitchFamily="18" charset="-127"/>
              </a:rPr>
              <a:t>DALAM ISLAM</a:t>
            </a:r>
            <a:endParaRPr lang="en-US" sz="3600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" name="Up Arrow Callout 3"/>
          <p:cNvSpPr/>
          <p:nvPr/>
        </p:nvSpPr>
        <p:spPr>
          <a:xfrm>
            <a:off x="1524000" y="2743200"/>
            <a:ext cx="5943600" cy="25146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Book Antiqua" pitchFamily="18" charset="0"/>
              </a:rPr>
              <a:t>Agar </a:t>
            </a:r>
            <a:r>
              <a:rPr lang="en-US" sz="2000" dirty="0" err="1" smtClean="0">
                <a:latin typeface="Book Antiqua" pitchFamily="18" charset="0"/>
              </a:rPr>
              <a:t>kegiatan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muamalah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sesuai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dengan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prinsip-prinsip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ajaran</a:t>
            </a:r>
            <a:r>
              <a:rPr lang="en-US" sz="2000" dirty="0" smtClean="0">
                <a:latin typeface="Book Antiqua" pitchFamily="18" charset="0"/>
              </a:rPr>
              <a:t> Islam, </a:t>
            </a:r>
            <a:r>
              <a:rPr lang="en-US" sz="2000" dirty="0" err="1" smtClean="0">
                <a:latin typeface="Book Antiqua" pitchFamily="18" charset="0"/>
              </a:rPr>
              <a:t>harus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dipenuhi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dalam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melakukan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aktivitas</a:t>
            </a:r>
            <a:r>
              <a:rPr lang="en-US" sz="2000" dirty="0" smtClean="0">
                <a:latin typeface="Book Antiqua" pitchFamily="18" charset="0"/>
              </a:rPr>
              <a:t> yang </a:t>
            </a:r>
            <a:r>
              <a:rPr lang="en-US" sz="2000" dirty="0" err="1" smtClean="0">
                <a:latin typeface="Book Antiqua" pitchFamily="18" charset="0"/>
              </a:rPr>
              <a:t>berkaitan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dengan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hak-hak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kebendaan</a:t>
            </a:r>
            <a:r>
              <a:rPr lang="en-US" sz="2000" dirty="0" smtClean="0">
                <a:latin typeface="Book Antiqua" pitchFamily="18" charset="0"/>
              </a:rPr>
              <a:t> </a:t>
            </a:r>
            <a:r>
              <a:rPr lang="en-US" sz="2000" dirty="0" err="1" smtClean="0">
                <a:latin typeface="Book Antiqua" pitchFamily="18" charset="0"/>
              </a:rPr>
              <a:t>adalah</a:t>
            </a:r>
            <a:r>
              <a:rPr lang="en-US" sz="2000" dirty="0" smtClean="0">
                <a:latin typeface="Book Antiqua" pitchFamily="18" charset="0"/>
              </a:rPr>
              <a:t>:</a:t>
            </a:r>
            <a:endParaRPr lang="en-US" sz="20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90600" y="8382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UcPeriod"/>
            </a:pPr>
            <a:endParaRPr lang="en-US" b="1" dirty="0" smtClean="0">
              <a:latin typeface="Batang" pitchFamily="18" charset="-127"/>
              <a:ea typeface="Batang" pitchFamily="18" charset="-127"/>
            </a:endParaRPr>
          </a:p>
          <a:p>
            <a:pPr marL="342900" indent="-342900" algn="ctr">
              <a:buAutoNum type="alphaUcPeriod"/>
            </a:pPr>
            <a:r>
              <a:rPr lang="en-US" sz="2400" b="1" dirty="0" err="1" smtClean="0">
                <a:latin typeface="Book Antiqua" pitchFamily="18" charset="0"/>
                <a:ea typeface="Batang" pitchFamily="18" charset="-127"/>
              </a:rPr>
              <a:t>Mubah</a:t>
            </a:r>
            <a:endParaRPr lang="en-US" sz="2400" b="1" dirty="0" smtClean="0">
              <a:latin typeface="Book Antiqua" pitchFamily="18" charset="0"/>
              <a:ea typeface="Batang" pitchFamily="18" charset="-127"/>
            </a:endParaRPr>
          </a:p>
          <a:p>
            <a:pPr marL="342900" indent="-342900" algn="ctr"/>
            <a:endParaRPr lang="en-US" dirty="0" smtClean="0"/>
          </a:p>
          <a:p>
            <a:pPr marL="342900" indent="-342900" algn="ctr"/>
            <a:r>
              <a:rPr lang="ar-SA" sz="2000" dirty="0" smtClean="0">
                <a:latin typeface="Arial" pitchFamily="34" charset="0"/>
                <a:cs typeface="Arial" pitchFamily="34" charset="0"/>
              </a:rPr>
              <a:t>ﺍﻷﺼﻝ ﻔﻰ ﺍﻷﺸﻳﺎﺀ ﺍﻹﺒﺎﺤﺔ ﺤﺘﻰ ﻳﺪﻝ ﺍﻠﺪﻠﻳﻝ ﻋﻠﻰ ﺘﺤﺮﻳﻣﻬﺎ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en-US" sz="1600" dirty="0" smtClean="0">
                <a:latin typeface="Book Antiqua" pitchFamily="18" charset="0"/>
                <a:cs typeface="Arial" pitchFamily="34" charset="0"/>
              </a:rPr>
              <a:t>QS. </a:t>
            </a:r>
            <a:r>
              <a:rPr lang="en-US" sz="1600" dirty="0" err="1" smtClean="0">
                <a:latin typeface="Book Antiqua" pitchFamily="18" charset="0"/>
                <a:cs typeface="Arial" pitchFamily="34" charset="0"/>
              </a:rPr>
              <a:t>Albaqarah</a:t>
            </a:r>
            <a:r>
              <a:rPr lang="en-US" sz="1600" dirty="0" smtClean="0">
                <a:latin typeface="Book Antiqua" pitchFamily="18" charset="0"/>
                <a:cs typeface="Arial" pitchFamily="34" charset="0"/>
              </a:rPr>
              <a:t>: 275</a:t>
            </a:r>
          </a:p>
          <a:p>
            <a:pPr marL="342900" indent="-342900" algn="ctr"/>
            <a:r>
              <a:rPr lang="ar-SA" sz="2000" dirty="0" smtClean="0">
                <a:latin typeface="Arial" pitchFamily="34" charset="0"/>
                <a:cs typeface="Arial" pitchFamily="34" charset="0"/>
              </a:rPr>
              <a:t>ﻭﺍﺤﻝ ﷲ ﺍﻠﺒﻴﻊ ﻭﺤﺮﻢ ﺍﻠﺮﺒﻭﺍ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90600" y="3124200"/>
            <a:ext cx="6629400" cy="1752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en-US" sz="3200" dirty="0" smtClean="0">
                <a:latin typeface="Book Antiqua" pitchFamily="18" charset="0"/>
                <a:cs typeface="Arial" pitchFamily="34" charset="0"/>
              </a:rPr>
              <a:t>B</a:t>
            </a:r>
            <a:r>
              <a:rPr lang="en-US" sz="3200" b="1" dirty="0" smtClean="0">
                <a:latin typeface="Book Antiqua" pitchFamily="18" charset="0"/>
                <a:cs typeface="Arial" pitchFamily="34" charset="0"/>
              </a:rPr>
              <a:t>. </a:t>
            </a:r>
            <a:r>
              <a:rPr lang="en-US" sz="3200" b="1" dirty="0" err="1" smtClean="0">
                <a:latin typeface="Book Antiqua" pitchFamily="18" charset="0"/>
                <a:cs typeface="Arial" pitchFamily="34" charset="0"/>
              </a:rPr>
              <a:t>Halal</a:t>
            </a:r>
            <a:endParaRPr lang="en-US" sz="3200" b="1" dirty="0" smtClean="0">
              <a:latin typeface="Book Antiqua" pitchFamily="18" charset="0"/>
              <a:cs typeface="Arial" pitchFamily="34" charset="0"/>
            </a:endParaRPr>
          </a:p>
          <a:p>
            <a:pPr marL="342900" indent="-342900" algn="ctr"/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QS. Al-</a:t>
            </a:r>
            <a:r>
              <a:rPr lang="en-US" sz="2000" dirty="0" err="1" smtClean="0">
                <a:latin typeface="Book Antiqua" pitchFamily="18" charset="0"/>
                <a:cs typeface="Arial" pitchFamily="34" charset="0"/>
              </a:rPr>
              <a:t>Baqarah</a:t>
            </a:r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: 168</a:t>
            </a:r>
          </a:p>
          <a:p>
            <a:pPr marL="342900" indent="-3429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ar-SA" sz="2400" dirty="0" smtClean="0">
                <a:latin typeface="Arial" pitchFamily="34" charset="0"/>
                <a:cs typeface="Arial" pitchFamily="34" charset="0"/>
              </a:rPr>
              <a:t>ﻜﻠﻭﺍ ﻤﻣﺎ ﻔﻰ ﺍﻷﺮﺾ ﺤﻼﻻ ﻃﻴﺒﺎ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90600" y="8382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C</a:t>
            </a:r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.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Sesuai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dengan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ketentuan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Syariat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dan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Pemerintah</a:t>
            </a:r>
            <a:endParaRPr lang="en-US" sz="2000" b="1" dirty="0" smtClean="0">
              <a:latin typeface="Book Antiqua" pitchFamily="18" charset="0"/>
              <a:cs typeface="Arial" pitchFamily="34" charset="0"/>
            </a:endParaRPr>
          </a:p>
          <a:p>
            <a:pPr marL="342900" indent="-342900" algn="ctr"/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QS. Al-</a:t>
            </a:r>
            <a:r>
              <a:rPr lang="en-US" sz="2000" dirty="0" err="1" smtClean="0">
                <a:latin typeface="Book Antiqua" pitchFamily="18" charset="0"/>
                <a:cs typeface="Arial" pitchFamily="34" charset="0"/>
              </a:rPr>
              <a:t>Maidah</a:t>
            </a:r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: 59</a:t>
            </a:r>
          </a:p>
          <a:p>
            <a:pPr marL="342900" indent="-3429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ar-SA" sz="2400" dirty="0" smtClean="0">
                <a:latin typeface="Arial" pitchFamily="34" charset="0"/>
                <a:cs typeface="Arial" pitchFamily="34" charset="0"/>
              </a:rPr>
              <a:t>ﻴﺎﺍﻴﻬﺎ ﺍﻠﺬﻴﻦ ﺍﻤﻨﻭﺍ ﺍﻃﻴﻌﻭﺍ ﷲ ﻭﺍﻃﻴﻌﻭﺍ ﺍﻠﺭﺴﻭﻝ ﻭﺃﻭﻠﻰ ﺍﻷﻤﺭ ﻤﻨﻜﻢ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90600" y="33528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buAutoNum type="alphaUcPeriod" startAt="4"/>
            </a:pP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Azas</a:t>
            </a:r>
            <a:r>
              <a:rPr lang="en-US" sz="2000" b="1" dirty="0" smtClean="0">
                <a:latin typeface="Book Antiqua" pitchFamily="18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Book Antiqua" pitchFamily="18" charset="0"/>
                <a:cs typeface="Arial" pitchFamily="34" charset="0"/>
              </a:rPr>
              <a:t>Manfaat</a:t>
            </a:r>
            <a:endParaRPr lang="en-US" sz="2000" b="1" dirty="0" smtClean="0">
              <a:latin typeface="Book Antiqua" pitchFamily="18" charset="0"/>
              <a:cs typeface="Arial" pitchFamily="34" charset="0"/>
            </a:endParaRPr>
          </a:p>
          <a:p>
            <a:pPr marL="457200" indent="-457200" algn="ctr"/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QS. Al-</a:t>
            </a:r>
            <a:r>
              <a:rPr lang="en-US" sz="2000" dirty="0" err="1" smtClean="0">
                <a:latin typeface="Book Antiqua" pitchFamily="18" charset="0"/>
                <a:cs typeface="Arial" pitchFamily="34" charset="0"/>
              </a:rPr>
              <a:t>Israa</a:t>
            </a:r>
            <a:r>
              <a:rPr lang="en-US" sz="2000" dirty="0" smtClean="0">
                <a:latin typeface="Book Antiqua" pitchFamily="18" charset="0"/>
                <a:cs typeface="Arial" pitchFamily="34" charset="0"/>
              </a:rPr>
              <a:t>: 27</a:t>
            </a: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r>
              <a:rPr lang="ar-SA" sz="2800" dirty="0" smtClean="0">
                <a:latin typeface="Arial" pitchFamily="34" charset="0"/>
                <a:cs typeface="Arial" pitchFamily="34" charset="0"/>
              </a:rPr>
              <a:t>ﺇﻦ ﺍﻠﻤﺒﺬﺭﻴﻦ ﻜﺎﻨﻭﺍ ﺇﺨﻭﺍﻦ ﺍﻠﺷﻴﺎﻄﻴﻦ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90600" y="12192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E.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Azas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Kerelaan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r>
              <a:rPr lang="en-US" sz="2000" dirty="0" smtClean="0">
                <a:latin typeface="Arial" pitchFamily="34" charset="0"/>
                <a:cs typeface="Arial" pitchFamily="34" charset="0"/>
              </a:rPr>
              <a:t>QS. An-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Nisa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: 29</a:t>
            </a:r>
          </a:p>
          <a:p>
            <a:pPr marL="457200" indent="-457200" algn="ctr"/>
            <a:endParaRPr lang="en-US" sz="2000" dirty="0" smtClean="0">
              <a:latin typeface="Batang" pitchFamily="18" charset="-127"/>
              <a:ea typeface="Batang" pitchFamily="18" charset="-127"/>
              <a:cs typeface="Arial" pitchFamily="34" charset="0"/>
            </a:endParaRPr>
          </a:p>
          <a:p>
            <a:pPr marL="457200" indent="-457200" algn="ctr"/>
            <a:r>
              <a:rPr lang="ar-SA" sz="2400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ﻴﺎﺍﻴﻬﺎ ﺍﻠﺬﻴﻦ ﺍﻤﻨﻭﺍ ﻻﺘﺄﻜﻠﻭﺍ ﺃﻤﻭﺍﻠﻜﻢ ﺒﻴﻧﻜﻢ ﺒﺎﻠﺒﺎﻄﻝ ﺇﻻ ﺍﻦ ﺘﻜﻭﻦ ﺘﺟﺎﺮﺓ ﻋﻦ ﺘﺮﺍﺽ ﻤﻨﻜﻡ</a:t>
            </a:r>
            <a:endParaRPr lang="en-US" sz="2400" dirty="0" smtClean="0">
              <a:latin typeface="Arial" pitchFamily="34" charset="0"/>
              <a:ea typeface="Batang" pitchFamily="18" charset="-127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43000" y="3581400"/>
            <a:ext cx="6629400" cy="2057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buAutoNum type="alphaUcPeriod" startAt="4"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F.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Niat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ar-SA" sz="2800" dirty="0" smtClean="0">
                <a:latin typeface="Arial" pitchFamily="34" charset="0"/>
                <a:cs typeface="Arial" pitchFamily="34" charset="0"/>
              </a:rPr>
              <a:t>ﺇﻨﻣﺎ ﺍﻷﻋﻣﺎﻝ ﺒﺎﻠﻨﻳﺎﺖ ﻭﺇﻨﻣﺎ ﻠﻜﻝ ﺍﻣﺮﺀ ﻣﺎ ﻨﻭﻯ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/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212</TotalTime>
  <Words>476</Words>
  <Application>Microsoft Office PowerPoint</Application>
  <PresentationFormat>On-screen Show (4:3)</PresentationFormat>
  <Paragraphs>122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Batang</vt:lpstr>
      <vt:lpstr>Aharoni</vt:lpstr>
      <vt:lpstr>Arial</vt:lpstr>
      <vt:lpstr>Baskerville Old Face</vt:lpstr>
      <vt:lpstr>Book Antiqua</vt:lpstr>
      <vt:lpstr>Bookman Old Style</vt:lpstr>
      <vt:lpstr>Calibri</vt:lpstr>
      <vt:lpstr>Century Gothic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Pustaka</dc:creator>
  <cp:lastModifiedBy>Hukum</cp:lastModifiedBy>
  <cp:revision>39</cp:revision>
  <dcterms:created xsi:type="dcterms:W3CDTF">2015-02-02T03:00:02Z</dcterms:created>
  <dcterms:modified xsi:type="dcterms:W3CDTF">2015-02-02T07:50:47Z</dcterms:modified>
</cp:coreProperties>
</file>