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32"/>
  </p:notesMasterIdLst>
  <p:sldIdLst>
    <p:sldId id="256" r:id="rId2"/>
    <p:sldId id="257" r:id="rId3"/>
    <p:sldId id="337" r:id="rId4"/>
    <p:sldId id="263" r:id="rId5"/>
    <p:sldId id="258" r:id="rId6"/>
    <p:sldId id="260" r:id="rId7"/>
    <p:sldId id="261" r:id="rId8"/>
    <p:sldId id="338" r:id="rId9"/>
    <p:sldId id="339" r:id="rId10"/>
    <p:sldId id="340" r:id="rId11"/>
    <p:sldId id="341" r:id="rId12"/>
    <p:sldId id="342" r:id="rId13"/>
    <p:sldId id="343" r:id="rId14"/>
    <p:sldId id="344" r:id="rId15"/>
    <p:sldId id="345" r:id="rId16"/>
    <p:sldId id="346" r:id="rId17"/>
    <p:sldId id="347" r:id="rId18"/>
    <p:sldId id="348" r:id="rId19"/>
    <p:sldId id="349" r:id="rId20"/>
    <p:sldId id="350" r:id="rId21"/>
    <p:sldId id="351" r:id="rId22"/>
    <p:sldId id="264" r:id="rId23"/>
    <p:sldId id="265" r:id="rId24"/>
    <p:sldId id="331" r:id="rId25"/>
    <p:sldId id="330" r:id="rId26"/>
    <p:sldId id="268" r:id="rId27"/>
    <p:sldId id="329" r:id="rId28"/>
    <p:sldId id="328" r:id="rId29"/>
    <p:sldId id="272" r:id="rId30"/>
    <p:sldId id="271"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42" autoAdjust="0"/>
    <p:restoredTop sz="97815" autoAdjust="0"/>
  </p:normalViewPr>
  <p:slideViewPr>
    <p:cSldViewPr>
      <p:cViewPr varScale="1">
        <p:scale>
          <a:sx n="84" d="100"/>
          <a:sy n="84" d="100"/>
        </p:scale>
        <p:origin x="-936"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iagrams/_rels/data8.xml.rels><?xml version="1.0" encoding="UTF-8" standalone="yes"?>
<Relationships xmlns="http://schemas.openxmlformats.org/package/2006/relationships"><Relationship Id="rId1" Type="http://schemas.openxmlformats.org/officeDocument/2006/relationships/image" Target="../media/image10.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B899386-E979-4B0C-91C6-E1F2E3A966E5}"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id-ID"/>
        </a:p>
      </dgm:t>
    </dgm:pt>
    <dgm:pt modelId="{61FC2D92-E478-41FB-97C6-F8CB07268313}">
      <dgm:prSet>
        <dgm:style>
          <a:lnRef idx="3">
            <a:schemeClr val="lt1"/>
          </a:lnRef>
          <a:fillRef idx="1">
            <a:schemeClr val="accent6"/>
          </a:fillRef>
          <a:effectRef idx="1">
            <a:schemeClr val="accent6"/>
          </a:effectRef>
          <a:fontRef idx="minor">
            <a:schemeClr val="lt1"/>
          </a:fontRef>
        </dgm:style>
      </dgm:prSet>
      <dgm:spPr/>
      <dgm:t>
        <a:bodyPr/>
        <a:lstStyle/>
        <a:p>
          <a:pPr algn="ctr" rtl="0"/>
          <a:r>
            <a:rPr lang="en-US" b="1" dirty="0" err="1" smtClean="0">
              <a:solidFill>
                <a:schemeClr val="bg1"/>
              </a:solidFill>
              <a:effectLst/>
            </a:rPr>
            <a:t>Mengapa</a:t>
          </a:r>
          <a:r>
            <a:rPr lang="en-US" b="1" dirty="0" smtClean="0">
              <a:solidFill>
                <a:schemeClr val="bg1"/>
              </a:solidFill>
              <a:effectLst/>
            </a:rPr>
            <a:t> </a:t>
          </a:r>
          <a:r>
            <a:rPr lang="en-US" b="1" dirty="0" err="1" smtClean="0">
              <a:solidFill>
                <a:schemeClr val="bg1"/>
              </a:solidFill>
              <a:effectLst/>
            </a:rPr>
            <a:t>Asuransi</a:t>
          </a:r>
          <a:r>
            <a:rPr lang="en-US" b="1" dirty="0" smtClean="0">
              <a:solidFill>
                <a:schemeClr val="bg1"/>
              </a:solidFill>
              <a:effectLst/>
            </a:rPr>
            <a:t> ?</a:t>
          </a:r>
          <a:endParaRPr lang="en-US" b="1" dirty="0">
            <a:solidFill>
              <a:schemeClr val="bg1"/>
            </a:solidFill>
            <a:effectLst/>
          </a:endParaRPr>
        </a:p>
      </dgm:t>
    </dgm:pt>
    <dgm:pt modelId="{D2A7BDA1-FB82-4FF6-BE9B-E57F0C068FC4}" type="parTrans" cxnId="{461A5A63-E093-48CA-BDF0-DDB3770E18A1}">
      <dgm:prSet/>
      <dgm:spPr/>
      <dgm:t>
        <a:bodyPr/>
        <a:lstStyle/>
        <a:p>
          <a:endParaRPr lang="id-ID">
            <a:effectLst/>
          </a:endParaRPr>
        </a:p>
      </dgm:t>
    </dgm:pt>
    <dgm:pt modelId="{FBF0805F-6A55-44E9-B70D-33376DF88767}" type="sibTrans" cxnId="{461A5A63-E093-48CA-BDF0-DDB3770E18A1}">
      <dgm:prSet/>
      <dgm:spPr/>
      <dgm:t>
        <a:bodyPr/>
        <a:lstStyle/>
        <a:p>
          <a:endParaRPr lang="id-ID">
            <a:effectLst/>
          </a:endParaRPr>
        </a:p>
      </dgm:t>
    </dgm:pt>
    <dgm:pt modelId="{71EA8B2C-BB45-42BC-876C-A6DAF2F4FCC5}" type="pres">
      <dgm:prSet presAssocID="{0B899386-E979-4B0C-91C6-E1F2E3A966E5}" presName="linear" presStyleCnt="0">
        <dgm:presLayoutVars>
          <dgm:animLvl val="lvl"/>
          <dgm:resizeHandles val="exact"/>
        </dgm:presLayoutVars>
      </dgm:prSet>
      <dgm:spPr/>
      <dgm:t>
        <a:bodyPr/>
        <a:lstStyle/>
        <a:p>
          <a:endParaRPr lang="id-ID"/>
        </a:p>
      </dgm:t>
    </dgm:pt>
    <dgm:pt modelId="{6F38C8DA-4505-451D-A7A5-75D7FBC4B625}" type="pres">
      <dgm:prSet presAssocID="{61FC2D92-E478-41FB-97C6-F8CB07268313}" presName="parentText" presStyleLbl="node1" presStyleIdx="0" presStyleCnt="1" custLinFactY="1351" custLinFactNeighborX="407" custLinFactNeighborY="100000">
        <dgm:presLayoutVars>
          <dgm:chMax val="0"/>
          <dgm:bulletEnabled val="1"/>
        </dgm:presLayoutVars>
      </dgm:prSet>
      <dgm:spPr/>
      <dgm:t>
        <a:bodyPr/>
        <a:lstStyle/>
        <a:p>
          <a:endParaRPr lang="id-ID"/>
        </a:p>
      </dgm:t>
    </dgm:pt>
  </dgm:ptLst>
  <dgm:cxnLst>
    <dgm:cxn modelId="{461A5A63-E093-48CA-BDF0-DDB3770E18A1}" srcId="{0B899386-E979-4B0C-91C6-E1F2E3A966E5}" destId="{61FC2D92-E478-41FB-97C6-F8CB07268313}" srcOrd="0" destOrd="0" parTransId="{D2A7BDA1-FB82-4FF6-BE9B-E57F0C068FC4}" sibTransId="{FBF0805F-6A55-44E9-B70D-33376DF88767}"/>
    <dgm:cxn modelId="{428BF937-9019-4B58-95EB-B07B61B5A402}" type="presOf" srcId="{61FC2D92-E478-41FB-97C6-F8CB07268313}" destId="{6F38C8DA-4505-451D-A7A5-75D7FBC4B625}" srcOrd="0" destOrd="0" presId="urn:microsoft.com/office/officeart/2005/8/layout/vList2"/>
    <dgm:cxn modelId="{22788B31-ABC3-4144-8DAC-96CB6713848A}" type="presOf" srcId="{0B899386-E979-4B0C-91C6-E1F2E3A966E5}" destId="{71EA8B2C-BB45-42BC-876C-A6DAF2F4FCC5}" srcOrd="0" destOrd="0" presId="urn:microsoft.com/office/officeart/2005/8/layout/vList2"/>
    <dgm:cxn modelId="{0248BC14-A13F-4AE9-87AA-CBF551785455}" type="presParOf" srcId="{71EA8B2C-BB45-42BC-876C-A6DAF2F4FCC5}" destId="{6F38C8DA-4505-451D-A7A5-75D7FBC4B62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7F7E48F-52E4-47F2-8B43-4C0DD7704A64}"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id-ID"/>
        </a:p>
      </dgm:t>
    </dgm:pt>
    <dgm:pt modelId="{DA1B86E4-6A55-423F-ABD0-609657553C33}">
      <dgm:prSet/>
      <dgm:spPr>
        <a:solidFill>
          <a:schemeClr val="bg1">
            <a:lumMod val="85000"/>
          </a:schemeClr>
        </a:solidFill>
      </dgm:spPr>
      <dgm:t>
        <a:bodyPr>
          <a:scene3d>
            <a:camera prst="orthographicFront"/>
            <a:lightRig rig="glow" dir="tl">
              <a:rot lat="0" lon="0" rev="5400000"/>
            </a:lightRig>
          </a:scene3d>
          <a:sp3d contourW="12700">
            <a:bevelT w="25400" h="25400"/>
            <a:contourClr>
              <a:schemeClr val="accent6">
                <a:shade val="73000"/>
              </a:schemeClr>
            </a:contourClr>
          </a:sp3d>
        </a:bodyPr>
        <a:lstStyle/>
        <a:p>
          <a:pPr algn="ctr" rtl="0"/>
          <a:r>
            <a:rPr lang="id-ID"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Dilandasi oleh perintah Allah dalam Al-Qur’an surat Al-Maidah ayat 2</a:t>
          </a:r>
          <a:endParaRPr lang="id-ID"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dgm:t>
    </dgm:pt>
    <dgm:pt modelId="{818A26B0-483F-4F97-8EC9-924FD9D3BA2F}" type="parTrans" cxnId="{CE31E429-90EC-4360-8512-750FB9980425}">
      <dgm:prSet/>
      <dgm:spPr/>
      <dgm:t>
        <a:bodyPr>
          <a:scene3d>
            <a:camera prst="orthographicFront"/>
            <a:lightRig rig="glow" dir="tl">
              <a:rot lat="0" lon="0" rev="5400000"/>
            </a:lightRig>
          </a:scene3d>
          <a:sp3d contourW="12700">
            <a:bevelT w="25400" h="25400"/>
            <a:contourClr>
              <a:schemeClr val="accent6">
                <a:shade val="73000"/>
              </a:schemeClr>
            </a:contourClr>
          </a:sp3d>
        </a:bodyPr>
        <a:lstStyle/>
        <a:p>
          <a:pPr algn="ctr"/>
          <a:endParaRPr lang="id-ID" b="0" cap="none" spc="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endParaRPr>
        </a:p>
      </dgm:t>
    </dgm:pt>
    <dgm:pt modelId="{47CA1058-06B5-4FF9-81A1-9DB4EC0D9DDA}" type="sibTrans" cxnId="{CE31E429-90EC-4360-8512-750FB9980425}">
      <dgm:prSet/>
      <dgm:spPr/>
      <dgm:t>
        <a:bodyPr>
          <a:scene3d>
            <a:camera prst="orthographicFront"/>
            <a:lightRig rig="glow" dir="tl">
              <a:rot lat="0" lon="0" rev="5400000"/>
            </a:lightRig>
          </a:scene3d>
          <a:sp3d contourW="12700">
            <a:bevelT w="25400" h="25400"/>
            <a:contourClr>
              <a:schemeClr val="accent6">
                <a:shade val="73000"/>
              </a:schemeClr>
            </a:contourClr>
          </a:sp3d>
        </a:bodyPr>
        <a:lstStyle/>
        <a:p>
          <a:pPr algn="ctr"/>
          <a:endParaRPr lang="id-ID" b="0" cap="none" spc="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endParaRPr>
        </a:p>
      </dgm:t>
    </dgm:pt>
    <dgm:pt modelId="{E141C56E-1ED8-468C-B04E-2706FEB1219A}">
      <dgm:prSet/>
      <dgm:spPr>
        <a:solidFill>
          <a:schemeClr val="bg1">
            <a:lumMod val="85000"/>
          </a:schemeClr>
        </a:solidFill>
      </dgm:spPr>
      <dgm:t>
        <a:bodyPr>
          <a:scene3d>
            <a:camera prst="orthographicFront"/>
            <a:lightRig rig="glow" dir="tl">
              <a:rot lat="0" lon="0" rev="5400000"/>
            </a:lightRig>
          </a:scene3d>
          <a:sp3d contourW="12700">
            <a:bevelT w="25400" h="25400"/>
            <a:contourClr>
              <a:schemeClr val="accent6">
                <a:shade val="73000"/>
              </a:schemeClr>
            </a:contourClr>
          </a:sp3d>
        </a:bodyPr>
        <a:lstStyle/>
        <a:p>
          <a:pPr algn="ctr" rtl="0"/>
          <a:r>
            <a:rPr lang="en-US"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Makna</a:t>
          </a:r>
          <a:r>
            <a:rPr lang="en-US"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Bahasa</a:t>
          </a:r>
          <a:r>
            <a:rPr lang="en-US"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kamus</a:t>
          </a:r>
          <a:r>
            <a:rPr lang="en-US"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al-</a:t>
          </a:r>
          <a:r>
            <a:rPr lang="en-US"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Munawwir</a:t>
          </a:r>
          <a:r>
            <a:rPr lang="en-US"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h. 1311)</a:t>
          </a:r>
        </a:p>
        <a:p>
          <a:pPr algn="l"/>
          <a:r>
            <a:rPr lang="id-ID"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Kafala-yakfulu</a:t>
          </a:r>
          <a:r>
            <a:rPr lang="en-US"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 </a:t>
          </a:r>
          <a:r>
            <a:rPr lang="en-US"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mencukupi</a:t>
          </a:r>
          <a:r>
            <a:rPr lang="en-US"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nafkah</a:t>
          </a:r>
          <a:r>
            <a:rPr lang="en-US"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dan</a:t>
          </a:r>
          <a:r>
            <a:rPr lang="en-US"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mengurusnya</a:t>
          </a:r>
          <a:r>
            <a:rPr lang="en-US"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memeliharanya</a:t>
          </a:r>
          <a:r>
            <a:rPr lang="en-US"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p>
        <a:p>
          <a:pPr algn="l"/>
          <a:r>
            <a:rPr lang="id-ID"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Al-</a:t>
          </a:r>
          <a:r>
            <a:rPr lang="en-US"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Kafaalah</a:t>
          </a:r>
          <a:r>
            <a:rPr lang="id-ID"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tanggungan</a:t>
          </a:r>
          <a:r>
            <a:rPr lang="en-US"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jaminan</a:t>
          </a:r>
          <a:endParaRPr lang="en-US"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l"/>
          <a:r>
            <a:rPr lang="id-ID"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Takaafala-yatakaafalu-takaaful</a:t>
          </a:r>
          <a:r>
            <a:rPr lang="en-US"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 </a:t>
          </a:r>
          <a:r>
            <a:rPr lang="en-US"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pertanggungan</a:t>
          </a:r>
          <a:r>
            <a:rPr lang="en-US"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yang </a:t>
          </a:r>
          <a:r>
            <a:rPr lang="en-US"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berbalasan</a:t>
          </a:r>
          <a:r>
            <a:rPr lang="en-US"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hal</a:t>
          </a:r>
          <a:r>
            <a:rPr lang="en-US"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saling</a:t>
          </a:r>
          <a:r>
            <a:rPr lang="en-US"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id-ID"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menanggung</a:t>
          </a:r>
          <a:endParaRPr lang="en-US"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dgm:t>
    </dgm:pt>
    <dgm:pt modelId="{58C0B8A0-3456-4810-BB52-A05C7BEEB375}" type="parTrans" cxnId="{3801EEB0-6A99-48FE-8378-06D71F8267A2}">
      <dgm:prSet/>
      <dgm:spPr/>
      <dgm:t>
        <a:bodyPr>
          <a:scene3d>
            <a:camera prst="orthographicFront"/>
            <a:lightRig rig="glow" dir="tl">
              <a:rot lat="0" lon="0" rev="5400000"/>
            </a:lightRig>
          </a:scene3d>
          <a:sp3d contourW="12700">
            <a:bevelT w="25400" h="25400"/>
            <a:contourClr>
              <a:schemeClr val="accent6">
                <a:shade val="73000"/>
              </a:schemeClr>
            </a:contourClr>
          </a:sp3d>
        </a:bodyPr>
        <a:lstStyle/>
        <a:p>
          <a:pPr algn="ctr"/>
          <a:endParaRPr lang="id-ID" b="0" cap="none" spc="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endParaRPr>
        </a:p>
      </dgm:t>
    </dgm:pt>
    <dgm:pt modelId="{B2233656-9E5E-4E36-8B76-4838DBBCD32E}" type="sibTrans" cxnId="{3801EEB0-6A99-48FE-8378-06D71F8267A2}">
      <dgm:prSet/>
      <dgm:spPr/>
      <dgm:t>
        <a:bodyPr>
          <a:scene3d>
            <a:camera prst="orthographicFront"/>
            <a:lightRig rig="glow" dir="tl">
              <a:rot lat="0" lon="0" rev="5400000"/>
            </a:lightRig>
          </a:scene3d>
          <a:sp3d contourW="12700">
            <a:bevelT w="25400" h="25400"/>
            <a:contourClr>
              <a:schemeClr val="accent6">
                <a:shade val="73000"/>
              </a:schemeClr>
            </a:contourClr>
          </a:sp3d>
        </a:bodyPr>
        <a:lstStyle/>
        <a:p>
          <a:pPr algn="ctr"/>
          <a:endParaRPr lang="id-ID" b="0" cap="none" spc="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endParaRPr>
        </a:p>
      </dgm:t>
    </dgm:pt>
    <dgm:pt modelId="{46C1C1B1-4570-4320-8E61-276DB63988C1}" type="pres">
      <dgm:prSet presAssocID="{F7F7E48F-52E4-47F2-8B43-4C0DD7704A64}" presName="linear" presStyleCnt="0">
        <dgm:presLayoutVars>
          <dgm:animLvl val="lvl"/>
          <dgm:resizeHandles val="exact"/>
        </dgm:presLayoutVars>
      </dgm:prSet>
      <dgm:spPr/>
      <dgm:t>
        <a:bodyPr/>
        <a:lstStyle/>
        <a:p>
          <a:endParaRPr lang="id-ID"/>
        </a:p>
      </dgm:t>
    </dgm:pt>
    <dgm:pt modelId="{0FFC2C2E-943B-4ECC-88A4-49ED70BD364B}" type="pres">
      <dgm:prSet presAssocID="{DA1B86E4-6A55-423F-ABD0-609657553C33}" presName="parentText" presStyleLbl="node1" presStyleIdx="0" presStyleCnt="2" custScaleY="44302" custLinFactY="5921" custLinFactNeighborY="100000">
        <dgm:presLayoutVars>
          <dgm:chMax val="0"/>
          <dgm:bulletEnabled val="1"/>
        </dgm:presLayoutVars>
      </dgm:prSet>
      <dgm:spPr/>
      <dgm:t>
        <a:bodyPr/>
        <a:lstStyle/>
        <a:p>
          <a:endParaRPr lang="id-ID"/>
        </a:p>
      </dgm:t>
    </dgm:pt>
    <dgm:pt modelId="{93F0CD66-FB47-4AB1-AC6E-A0DC9CBF826F}" type="pres">
      <dgm:prSet presAssocID="{47CA1058-06B5-4FF9-81A1-9DB4EC0D9DDA}" presName="spacer" presStyleCnt="0"/>
      <dgm:spPr/>
    </dgm:pt>
    <dgm:pt modelId="{E59F3133-86E9-4CFB-9C80-4EEDA0C5BBA8}" type="pres">
      <dgm:prSet presAssocID="{E141C56E-1ED8-468C-B04E-2706FEB1219A}" presName="parentText" presStyleLbl="node1" presStyleIdx="1" presStyleCnt="2">
        <dgm:presLayoutVars>
          <dgm:chMax val="0"/>
          <dgm:bulletEnabled val="1"/>
        </dgm:presLayoutVars>
      </dgm:prSet>
      <dgm:spPr/>
      <dgm:t>
        <a:bodyPr/>
        <a:lstStyle/>
        <a:p>
          <a:endParaRPr lang="id-ID"/>
        </a:p>
      </dgm:t>
    </dgm:pt>
  </dgm:ptLst>
  <dgm:cxnLst>
    <dgm:cxn modelId="{8BEA6DB7-7AF3-47A8-BB2E-B169534F732C}" type="presOf" srcId="{DA1B86E4-6A55-423F-ABD0-609657553C33}" destId="{0FFC2C2E-943B-4ECC-88A4-49ED70BD364B}" srcOrd="0" destOrd="0" presId="urn:microsoft.com/office/officeart/2005/8/layout/vList2"/>
    <dgm:cxn modelId="{3801EEB0-6A99-48FE-8378-06D71F8267A2}" srcId="{F7F7E48F-52E4-47F2-8B43-4C0DD7704A64}" destId="{E141C56E-1ED8-468C-B04E-2706FEB1219A}" srcOrd="1" destOrd="0" parTransId="{58C0B8A0-3456-4810-BB52-A05C7BEEB375}" sibTransId="{B2233656-9E5E-4E36-8B76-4838DBBCD32E}"/>
    <dgm:cxn modelId="{9B39A5FA-4A84-4E50-99FC-C5DB3888F795}" type="presOf" srcId="{E141C56E-1ED8-468C-B04E-2706FEB1219A}" destId="{E59F3133-86E9-4CFB-9C80-4EEDA0C5BBA8}" srcOrd="0" destOrd="0" presId="urn:microsoft.com/office/officeart/2005/8/layout/vList2"/>
    <dgm:cxn modelId="{CE31E429-90EC-4360-8512-750FB9980425}" srcId="{F7F7E48F-52E4-47F2-8B43-4C0DD7704A64}" destId="{DA1B86E4-6A55-423F-ABD0-609657553C33}" srcOrd="0" destOrd="0" parTransId="{818A26B0-483F-4F97-8EC9-924FD9D3BA2F}" sibTransId="{47CA1058-06B5-4FF9-81A1-9DB4EC0D9DDA}"/>
    <dgm:cxn modelId="{5DDF2BEE-8F1F-4AA4-B0D4-59DA23D365EA}" type="presOf" srcId="{F7F7E48F-52E4-47F2-8B43-4C0DD7704A64}" destId="{46C1C1B1-4570-4320-8E61-276DB63988C1}" srcOrd="0" destOrd="0" presId="urn:microsoft.com/office/officeart/2005/8/layout/vList2"/>
    <dgm:cxn modelId="{ECD5D040-3C53-45AE-86BE-C61F95AB5199}" type="presParOf" srcId="{46C1C1B1-4570-4320-8E61-276DB63988C1}" destId="{0FFC2C2E-943B-4ECC-88A4-49ED70BD364B}" srcOrd="0" destOrd="0" presId="urn:microsoft.com/office/officeart/2005/8/layout/vList2"/>
    <dgm:cxn modelId="{107B4F1D-E242-4754-806D-1C236F418B19}" type="presParOf" srcId="{46C1C1B1-4570-4320-8E61-276DB63988C1}" destId="{93F0CD66-FB47-4AB1-AC6E-A0DC9CBF826F}" srcOrd="1" destOrd="0" presId="urn:microsoft.com/office/officeart/2005/8/layout/vList2"/>
    <dgm:cxn modelId="{2C8A846A-6F18-4CE0-8E88-A7CCB46F05D8}" type="presParOf" srcId="{46C1C1B1-4570-4320-8E61-276DB63988C1}" destId="{E59F3133-86E9-4CFB-9C80-4EEDA0C5BBA8}" srcOrd="2"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965BC3D-2ACA-4169-A841-C6CCE1F82DFE}"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D64BD7EC-980E-4C91-A0F3-A69A78D2E53F}">
      <dgm:prSet/>
      <dgm:spPr/>
      <dgm:t>
        <a:bodyPr/>
        <a:lstStyle/>
        <a:p>
          <a:pPr rtl="0"/>
          <a:r>
            <a:rPr lang="en-US" smtClean="0"/>
            <a:t>Akad Tabarru’ pada asuransi adalah akad yang dilakukan dalam bentuk hibah dengan tujuan kebajikan dan tolong-menolong antar peserta,bukan untuk tujuan komersial.</a:t>
          </a:r>
          <a:endParaRPr lang="en-US"/>
        </a:p>
      </dgm:t>
    </dgm:pt>
    <dgm:pt modelId="{DA7D303B-6F53-4A9B-B935-78F612BA81F2}" type="parTrans" cxnId="{0685AFFA-C580-4CE5-AF6C-D9A4CA5A0D53}">
      <dgm:prSet/>
      <dgm:spPr/>
      <dgm:t>
        <a:bodyPr/>
        <a:lstStyle/>
        <a:p>
          <a:endParaRPr lang="en-US"/>
        </a:p>
      </dgm:t>
    </dgm:pt>
    <dgm:pt modelId="{42E1F384-8881-4CFD-A0E4-7AE509FB0732}" type="sibTrans" cxnId="{0685AFFA-C580-4CE5-AF6C-D9A4CA5A0D53}">
      <dgm:prSet/>
      <dgm:spPr/>
      <dgm:t>
        <a:bodyPr/>
        <a:lstStyle/>
        <a:p>
          <a:endParaRPr lang="en-US"/>
        </a:p>
      </dgm:t>
    </dgm:pt>
    <dgm:pt modelId="{27D708E3-59BA-4BEB-BDF7-736B999AAF47}">
      <dgm:prSet/>
      <dgm:spPr/>
      <dgm:t>
        <a:bodyPr/>
        <a:lstStyle/>
        <a:p>
          <a:pPr rtl="0"/>
          <a:r>
            <a:rPr lang="en-US" smtClean="0"/>
            <a:t>Jika terdapat surplus underwriting atas dana tabarru’, maka boleh dilakukan beberapa alternatif sebagai berikut:</a:t>
          </a:r>
          <a:endParaRPr lang="id-ID" dirty="0"/>
        </a:p>
      </dgm:t>
    </dgm:pt>
    <dgm:pt modelId="{0647F27F-CE17-4328-AA29-4ADBE387BB39}" type="parTrans" cxnId="{8A0F6C85-59CF-44FD-92AC-07D2A258673F}">
      <dgm:prSet/>
      <dgm:spPr/>
      <dgm:t>
        <a:bodyPr/>
        <a:lstStyle/>
        <a:p>
          <a:endParaRPr lang="en-US"/>
        </a:p>
      </dgm:t>
    </dgm:pt>
    <dgm:pt modelId="{2FE6641E-FC30-4829-84E8-5834753B6A9D}" type="sibTrans" cxnId="{8A0F6C85-59CF-44FD-92AC-07D2A258673F}">
      <dgm:prSet/>
      <dgm:spPr/>
      <dgm:t>
        <a:bodyPr/>
        <a:lstStyle/>
        <a:p>
          <a:endParaRPr lang="en-US"/>
        </a:p>
      </dgm:t>
    </dgm:pt>
    <dgm:pt modelId="{89CA852D-98AA-40DA-ABF9-CCAEB8AEACB2}">
      <dgm:prSet/>
      <dgm:spPr/>
      <dgm:t>
        <a:bodyPr/>
        <a:lstStyle/>
        <a:p>
          <a:pPr rtl="0"/>
          <a:r>
            <a:rPr lang="en-US" smtClean="0"/>
            <a:t>Diperlakukan seluruhnya sebagai dana</a:t>
          </a:r>
          <a:r>
            <a:rPr lang="id-ID" smtClean="0"/>
            <a:t> </a:t>
          </a:r>
          <a:r>
            <a:rPr lang="en-US" smtClean="0"/>
            <a:t>cadangan dalam akun tabarru’. </a:t>
          </a:r>
          <a:endParaRPr lang="id-ID" dirty="0"/>
        </a:p>
      </dgm:t>
    </dgm:pt>
    <dgm:pt modelId="{8BC7D3B5-C58D-4077-90B1-87EBBFF46A3D}" type="parTrans" cxnId="{57FEE1AD-CF55-4124-91D6-F0BB013E4620}">
      <dgm:prSet/>
      <dgm:spPr/>
      <dgm:t>
        <a:bodyPr/>
        <a:lstStyle/>
        <a:p>
          <a:endParaRPr lang="en-US"/>
        </a:p>
      </dgm:t>
    </dgm:pt>
    <dgm:pt modelId="{5A4E9ABF-0108-4675-9EDA-6BFB9519B1BF}" type="sibTrans" cxnId="{57FEE1AD-CF55-4124-91D6-F0BB013E4620}">
      <dgm:prSet/>
      <dgm:spPr/>
      <dgm:t>
        <a:bodyPr/>
        <a:lstStyle/>
        <a:p>
          <a:endParaRPr lang="en-US"/>
        </a:p>
      </dgm:t>
    </dgm:pt>
    <dgm:pt modelId="{E1FCB998-5F6E-42CE-867D-BEE1ADB34978}">
      <dgm:prSet/>
      <dgm:spPr/>
      <dgm:t>
        <a:bodyPr/>
        <a:lstStyle/>
        <a:p>
          <a:pPr rtl="0"/>
          <a:r>
            <a:rPr lang="en-US" dirty="0" err="1" smtClean="0"/>
            <a:t>Disimpan</a:t>
          </a:r>
          <a:r>
            <a:rPr lang="en-US" dirty="0" smtClean="0"/>
            <a:t> </a:t>
          </a:r>
          <a:r>
            <a:rPr lang="en-US" dirty="0" err="1" smtClean="0"/>
            <a:t>sebagian</a:t>
          </a:r>
          <a:r>
            <a:rPr lang="en-US" dirty="0" smtClean="0"/>
            <a:t> </a:t>
          </a:r>
          <a:r>
            <a:rPr lang="en-US" dirty="0" err="1" smtClean="0"/>
            <a:t>sebagai</a:t>
          </a:r>
          <a:r>
            <a:rPr lang="en-US" dirty="0" smtClean="0"/>
            <a:t> </a:t>
          </a:r>
          <a:r>
            <a:rPr lang="en-US" dirty="0" err="1" smtClean="0"/>
            <a:t>dana</a:t>
          </a:r>
          <a:r>
            <a:rPr lang="en-US" dirty="0" smtClean="0"/>
            <a:t> </a:t>
          </a:r>
          <a:r>
            <a:rPr lang="en-US" dirty="0" err="1" smtClean="0"/>
            <a:t>cadangan</a:t>
          </a:r>
          <a:r>
            <a:rPr lang="en-US" dirty="0" smtClean="0"/>
            <a:t> </a:t>
          </a:r>
          <a:r>
            <a:rPr lang="en-US" dirty="0" err="1" smtClean="0"/>
            <a:t>dan</a:t>
          </a:r>
          <a:r>
            <a:rPr lang="en-US" dirty="0" smtClean="0"/>
            <a:t> </a:t>
          </a:r>
          <a:r>
            <a:rPr lang="en-US" dirty="0" err="1" smtClean="0"/>
            <a:t>dibagikan</a:t>
          </a:r>
          <a:r>
            <a:rPr lang="en-US" dirty="0" smtClean="0"/>
            <a:t> </a:t>
          </a:r>
          <a:r>
            <a:rPr lang="en-US" dirty="0" err="1" smtClean="0"/>
            <a:t>sebagian</a:t>
          </a:r>
          <a:r>
            <a:rPr lang="en-US" dirty="0" smtClean="0"/>
            <a:t> </a:t>
          </a:r>
          <a:r>
            <a:rPr lang="en-US" dirty="0" err="1" smtClean="0"/>
            <a:t>lainnya</a:t>
          </a:r>
          <a:r>
            <a:rPr lang="en-US" dirty="0" smtClean="0"/>
            <a:t> </a:t>
          </a:r>
          <a:r>
            <a:rPr lang="en-US" dirty="0" err="1" smtClean="0"/>
            <a:t>kepada</a:t>
          </a:r>
          <a:r>
            <a:rPr lang="en-US" dirty="0" smtClean="0"/>
            <a:t> </a:t>
          </a:r>
          <a:r>
            <a:rPr lang="en-US" dirty="0" err="1" smtClean="0"/>
            <a:t>para</a:t>
          </a:r>
          <a:r>
            <a:rPr lang="en-US" dirty="0" smtClean="0"/>
            <a:t> </a:t>
          </a:r>
          <a:r>
            <a:rPr lang="en-US" dirty="0" err="1" smtClean="0"/>
            <a:t>peserta</a:t>
          </a:r>
          <a:r>
            <a:rPr lang="en-US" dirty="0" smtClean="0"/>
            <a:t> yang </a:t>
          </a:r>
          <a:r>
            <a:rPr lang="en-US" dirty="0" err="1" smtClean="0"/>
            <a:t>memenuhi</a:t>
          </a:r>
          <a:r>
            <a:rPr lang="en-US" dirty="0" smtClean="0"/>
            <a:t> </a:t>
          </a:r>
          <a:r>
            <a:rPr lang="en-US" dirty="0" err="1" smtClean="0"/>
            <a:t>syarat</a:t>
          </a:r>
          <a:r>
            <a:rPr lang="en-US" dirty="0" smtClean="0"/>
            <a:t> </a:t>
          </a:r>
          <a:r>
            <a:rPr lang="en-US" dirty="0" err="1" smtClean="0"/>
            <a:t>aktuaria</a:t>
          </a:r>
          <a:r>
            <a:rPr lang="en-US" dirty="0" smtClean="0"/>
            <a:t>/</a:t>
          </a:r>
          <a:r>
            <a:rPr lang="en-US" dirty="0" err="1" smtClean="0"/>
            <a:t>manajemen</a:t>
          </a:r>
          <a:r>
            <a:rPr lang="id-ID" dirty="0" smtClean="0"/>
            <a:t> </a:t>
          </a:r>
          <a:r>
            <a:rPr lang="en-US" dirty="0" err="1" smtClean="0"/>
            <a:t>risiko</a:t>
          </a:r>
          <a:r>
            <a:rPr lang="en-US" dirty="0" smtClean="0"/>
            <a:t>.</a:t>
          </a:r>
          <a:endParaRPr lang="id-ID" dirty="0"/>
        </a:p>
      </dgm:t>
    </dgm:pt>
    <dgm:pt modelId="{745D0213-DEA0-49D9-B951-63F905DA28F6}" type="parTrans" cxnId="{AA01C5E8-0D0D-4B1D-9EDC-B9DF690DB60F}">
      <dgm:prSet/>
      <dgm:spPr/>
      <dgm:t>
        <a:bodyPr/>
        <a:lstStyle/>
        <a:p>
          <a:endParaRPr lang="en-US"/>
        </a:p>
      </dgm:t>
    </dgm:pt>
    <dgm:pt modelId="{04F8C824-93FD-4282-A34E-7E8069AA6A90}" type="sibTrans" cxnId="{AA01C5E8-0D0D-4B1D-9EDC-B9DF690DB60F}">
      <dgm:prSet/>
      <dgm:spPr/>
      <dgm:t>
        <a:bodyPr/>
        <a:lstStyle/>
        <a:p>
          <a:endParaRPr lang="en-US"/>
        </a:p>
      </dgm:t>
    </dgm:pt>
    <dgm:pt modelId="{A31530D1-8254-4629-9E08-72E3B32E2DE3}">
      <dgm:prSet/>
      <dgm:spPr/>
      <dgm:t>
        <a:bodyPr/>
        <a:lstStyle/>
        <a:p>
          <a:pPr rtl="0"/>
          <a:r>
            <a:rPr lang="en-US" smtClean="0"/>
            <a:t>Disimpan sebagian sebagai dana cadangan dan dapat dibagikan sebagian lainnya kepada perusahaan asuransi dan para peserta sepanjang disepakati oleh para peserta. </a:t>
          </a:r>
          <a:endParaRPr lang="id-ID" dirty="0"/>
        </a:p>
      </dgm:t>
    </dgm:pt>
    <dgm:pt modelId="{08A8E7F5-A930-4525-AE9F-3DD0DFC24D07}" type="parTrans" cxnId="{99F464F9-7320-4962-A5F2-CCA4D4FD0D69}">
      <dgm:prSet/>
      <dgm:spPr/>
      <dgm:t>
        <a:bodyPr/>
        <a:lstStyle/>
        <a:p>
          <a:endParaRPr lang="en-US"/>
        </a:p>
      </dgm:t>
    </dgm:pt>
    <dgm:pt modelId="{5CDFE7ED-865C-440A-A281-3672CDE86E16}" type="sibTrans" cxnId="{99F464F9-7320-4962-A5F2-CCA4D4FD0D69}">
      <dgm:prSet/>
      <dgm:spPr/>
      <dgm:t>
        <a:bodyPr/>
        <a:lstStyle/>
        <a:p>
          <a:endParaRPr lang="en-US"/>
        </a:p>
      </dgm:t>
    </dgm:pt>
    <dgm:pt modelId="{67BE2700-E866-4A85-AB24-5877D7051FC8}">
      <dgm:prSet/>
      <dgm:spPr/>
      <dgm:t>
        <a:bodyPr/>
        <a:lstStyle/>
        <a:p>
          <a:pPr rtl="0"/>
          <a:r>
            <a:rPr lang="en-US" smtClean="0"/>
            <a:t>Jika terjadi defisit underwriting atas dana tabarru’</a:t>
          </a:r>
          <a:r>
            <a:rPr lang="id-ID" smtClean="0"/>
            <a:t> </a:t>
          </a:r>
          <a:r>
            <a:rPr lang="en-US" smtClean="0"/>
            <a:t>(defisit tabarru’), maka perusahaan asuransi</a:t>
          </a:r>
          <a:r>
            <a:rPr lang="id-ID" smtClean="0"/>
            <a:t> </a:t>
          </a:r>
          <a:r>
            <a:rPr lang="en-US" smtClean="0"/>
            <a:t>wajib menanggulangi kekurangan tersebut dalam bentuk Qardh (pinjaman). </a:t>
          </a:r>
          <a:endParaRPr lang="id-ID" dirty="0"/>
        </a:p>
      </dgm:t>
    </dgm:pt>
    <dgm:pt modelId="{3E16E423-87C3-410E-A6E8-F65D8DEACEC7}" type="parTrans" cxnId="{44EBFFB1-AD67-422D-AA2B-9A695FB2DB21}">
      <dgm:prSet/>
      <dgm:spPr/>
      <dgm:t>
        <a:bodyPr/>
        <a:lstStyle/>
        <a:p>
          <a:endParaRPr lang="en-US"/>
        </a:p>
      </dgm:t>
    </dgm:pt>
    <dgm:pt modelId="{ADB086C8-E11C-45E8-A55E-DF47A95EF508}" type="sibTrans" cxnId="{44EBFFB1-AD67-422D-AA2B-9A695FB2DB21}">
      <dgm:prSet/>
      <dgm:spPr/>
      <dgm:t>
        <a:bodyPr/>
        <a:lstStyle/>
        <a:p>
          <a:endParaRPr lang="en-US"/>
        </a:p>
      </dgm:t>
    </dgm:pt>
    <dgm:pt modelId="{E8FC8210-0D1A-4205-8B6E-89288D9194DD}">
      <dgm:prSet/>
      <dgm:spPr/>
      <dgm:t>
        <a:bodyPr/>
        <a:lstStyle/>
        <a:p>
          <a:pPr rtl="0"/>
          <a:r>
            <a:rPr lang="en-US" smtClean="0"/>
            <a:t>Pengembalian dana qardh kepada perusahaan asuransi disisihkan dari dana tabarru’.</a:t>
          </a:r>
          <a:endParaRPr lang="id-ID" dirty="0"/>
        </a:p>
      </dgm:t>
    </dgm:pt>
    <dgm:pt modelId="{A7418787-8C41-4D46-BB5D-1DD290606BAA}" type="parTrans" cxnId="{CDD326FA-252E-4970-811E-FC5A7EA2B83A}">
      <dgm:prSet/>
      <dgm:spPr/>
      <dgm:t>
        <a:bodyPr/>
        <a:lstStyle/>
        <a:p>
          <a:endParaRPr lang="en-US"/>
        </a:p>
      </dgm:t>
    </dgm:pt>
    <dgm:pt modelId="{B2616C74-917F-44E6-BED0-102C9730DFC3}" type="sibTrans" cxnId="{CDD326FA-252E-4970-811E-FC5A7EA2B83A}">
      <dgm:prSet/>
      <dgm:spPr/>
      <dgm:t>
        <a:bodyPr/>
        <a:lstStyle/>
        <a:p>
          <a:endParaRPr lang="en-US"/>
        </a:p>
      </dgm:t>
    </dgm:pt>
    <dgm:pt modelId="{253EFCA6-D921-432D-875C-E4D6D7890493}" type="pres">
      <dgm:prSet presAssocID="{C965BC3D-2ACA-4169-A841-C6CCE1F82DFE}" presName="linear" presStyleCnt="0">
        <dgm:presLayoutVars>
          <dgm:animLvl val="lvl"/>
          <dgm:resizeHandles val="exact"/>
        </dgm:presLayoutVars>
      </dgm:prSet>
      <dgm:spPr/>
      <dgm:t>
        <a:bodyPr/>
        <a:lstStyle/>
        <a:p>
          <a:endParaRPr lang="en-US"/>
        </a:p>
      </dgm:t>
    </dgm:pt>
    <dgm:pt modelId="{3F2D3091-AB1A-4CDC-AB69-2D0010357338}" type="pres">
      <dgm:prSet presAssocID="{D64BD7EC-980E-4C91-A0F3-A69A78D2E53F}" presName="parentText" presStyleLbl="node1" presStyleIdx="0" presStyleCnt="4">
        <dgm:presLayoutVars>
          <dgm:chMax val="0"/>
          <dgm:bulletEnabled val="1"/>
        </dgm:presLayoutVars>
      </dgm:prSet>
      <dgm:spPr/>
      <dgm:t>
        <a:bodyPr/>
        <a:lstStyle/>
        <a:p>
          <a:endParaRPr lang="en-US"/>
        </a:p>
      </dgm:t>
    </dgm:pt>
    <dgm:pt modelId="{250A7DAB-87A6-4D70-9D97-47B0A18F42D8}" type="pres">
      <dgm:prSet presAssocID="{42E1F384-8881-4CFD-A0E4-7AE509FB0732}" presName="spacer" presStyleCnt="0"/>
      <dgm:spPr/>
    </dgm:pt>
    <dgm:pt modelId="{84C3FDDD-28B2-4067-9966-E6B3B019E907}" type="pres">
      <dgm:prSet presAssocID="{27D708E3-59BA-4BEB-BDF7-736B999AAF47}" presName="parentText" presStyleLbl="node1" presStyleIdx="1" presStyleCnt="4">
        <dgm:presLayoutVars>
          <dgm:chMax val="0"/>
          <dgm:bulletEnabled val="1"/>
        </dgm:presLayoutVars>
      </dgm:prSet>
      <dgm:spPr/>
      <dgm:t>
        <a:bodyPr/>
        <a:lstStyle/>
        <a:p>
          <a:endParaRPr lang="en-US"/>
        </a:p>
      </dgm:t>
    </dgm:pt>
    <dgm:pt modelId="{287C8625-07C8-4691-BE20-27FE6B842168}" type="pres">
      <dgm:prSet presAssocID="{27D708E3-59BA-4BEB-BDF7-736B999AAF47}" presName="childText" presStyleLbl="revTx" presStyleIdx="0" presStyleCnt="1">
        <dgm:presLayoutVars>
          <dgm:bulletEnabled val="1"/>
        </dgm:presLayoutVars>
      </dgm:prSet>
      <dgm:spPr/>
      <dgm:t>
        <a:bodyPr/>
        <a:lstStyle/>
        <a:p>
          <a:endParaRPr lang="en-US"/>
        </a:p>
      </dgm:t>
    </dgm:pt>
    <dgm:pt modelId="{8614630C-0982-4A00-9576-0DE93A495967}" type="pres">
      <dgm:prSet presAssocID="{67BE2700-E866-4A85-AB24-5877D7051FC8}" presName="parentText" presStyleLbl="node1" presStyleIdx="2" presStyleCnt="4">
        <dgm:presLayoutVars>
          <dgm:chMax val="0"/>
          <dgm:bulletEnabled val="1"/>
        </dgm:presLayoutVars>
      </dgm:prSet>
      <dgm:spPr/>
      <dgm:t>
        <a:bodyPr/>
        <a:lstStyle/>
        <a:p>
          <a:endParaRPr lang="en-US"/>
        </a:p>
      </dgm:t>
    </dgm:pt>
    <dgm:pt modelId="{66DCC4CF-CD00-4FDB-9CCA-0320014C66F3}" type="pres">
      <dgm:prSet presAssocID="{ADB086C8-E11C-45E8-A55E-DF47A95EF508}" presName="spacer" presStyleCnt="0"/>
      <dgm:spPr/>
    </dgm:pt>
    <dgm:pt modelId="{481F47B1-3B1E-407E-AFE9-3016E813A0F6}" type="pres">
      <dgm:prSet presAssocID="{E8FC8210-0D1A-4205-8B6E-89288D9194DD}" presName="parentText" presStyleLbl="node1" presStyleIdx="3" presStyleCnt="4">
        <dgm:presLayoutVars>
          <dgm:chMax val="0"/>
          <dgm:bulletEnabled val="1"/>
        </dgm:presLayoutVars>
      </dgm:prSet>
      <dgm:spPr/>
      <dgm:t>
        <a:bodyPr/>
        <a:lstStyle/>
        <a:p>
          <a:endParaRPr lang="en-US"/>
        </a:p>
      </dgm:t>
    </dgm:pt>
  </dgm:ptLst>
  <dgm:cxnLst>
    <dgm:cxn modelId="{57FEE1AD-CF55-4124-91D6-F0BB013E4620}" srcId="{27D708E3-59BA-4BEB-BDF7-736B999AAF47}" destId="{89CA852D-98AA-40DA-ABF9-CCAEB8AEACB2}" srcOrd="0" destOrd="0" parTransId="{8BC7D3B5-C58D-4077-90B1-87EBBFF46A3D}" sibTransId="{5A4E9ABF-0108-4675-9EDA-6BFB9519B1BF}"/>
    <dgm:cxn modelId="{9DE95BD4-1D3B-40DA-BE5A-FB1DA1E9F0D3}" type="presOf" srcId="{C965BC3D-2ACA-4169-A841-C6CCE1F82DFE}" destId="{253EFCA6-D921-432D-875C-E4D6D7890493}" srcOrd="0" destOrd="0" presId="urn:microsoft.com/office/officeart/2005/8/layout/vList2"/>
    <dgm:cxn modelId="{3F490CF7-FA9A-45AE-BD51-3A1681812C48}" type="presOf" srcId="{67BE2700-E866-4A85-AB24-5877D7051FC8}" destId="{8614630C-0982-4A00-9576-0DE93A495967}" srcOrd="0" destOrd="0" presId="urn:microsoft.com/office/officeart/2005/8/layout/vList2"/>
    <dgm:cxn modelId="{A0425046-4349-4AE5-9896-AE9AC983F251}" type="presOf" srcId="{E8FC8210-0D1A-4205-8B6E-89288D9194DD}" destId="{481F47B1-3B1E-407E-AFE9-3016E813A0F6}" srcOrd="0" destOrd="0" presId="urn:microsoft.com/office/officeart/2005/8/layout/vList2"/>
    <dgm:cxn modelId="{99F464F9-7320-4962-A5F2-CCA4D4FD0D69}" srcId="{27D708E3-59BA-4BEB-BDF7-736B999AAF47}" destId="{A31530D1-8254-4629-9E08-72E3B32E2DE3}" srcOrd="2" destOrd="0" parTransId="{08A8E7F5-A930-4525-AE9F-3DD0DFC24D07}" sibTransId="{5CDFE7ED-865C-440A-A281-3672CDE86E16}"/>
    <dgm:cxn modelId="{EA67C6EE-321A-4B40-97DC-420EB3FE2C28}" type="presOf" srcId="{D64BD7EC-980E-4C91-A0F3-A69A78D2E53F}" destId="{3F2D3091-AB1A-4CDC-AB69-2D0010357338}" srcOrd="0" destOrd="0" presId="urn:microsoft.com/office/officeart/2005/8/layout/vList2"/>
    <dgm:cxn modelId="{5C2A243A-5253-4367-88DD-8373A8D71BF5}" type="presOf" srcId="{A31530D1-8254-4629-9E08-72E3B32E2DE3}" destId="{287C8625-07C8-4691-BE20-27FE6B842168}" srcOrd="0" destOrd="2" presId="urn:microsoft.com/office/officeart/2005/8/layout/vList2"/>
    <dgm:cxn modelId="{44EBFFB1-AD67-422D-AA2B-9A695FB2DB21}" srcId="{C965BC3D-2ACA-4169-A841-C6CCE1F82DFE}" destId="{67BE2700-E866-4A85-AB24-5877D7051FC8}" srcOrd="2" destOrd="0" parTransId="{3E16E423-87C3-410E-A6E8-F65D8DEACEC7}" sibTransId="{ADB086C8-E11C-45E8-A55E-DF47A95EF508}"/>
    <dgm:cxn modelId="{1A348F5D-153F-4E39-9454-0B640FD558A8}" type="presOf" srcId="{89CA852D-98AA-40DA-ABF9-CCAEB8AEACB2}" destId="{287C8625-07C8-4691-BE20-27FE6B842168}" srcOrd="0" destOrd="0" presId="urn:microsoft.com/office/officeart/2005/8/layout/vList2"/>
    <dgm:cxn modelId="{CDD326FA-252E-4970-811E-FC5A7EA2B83A}" srcId="{C965BC3D-2ACA-4169-A841-C6CCE1F82DFE}" destId="{E8FC8210-0D1A-4205-8B6E-89288D9194DD}" srcOrd="3" destOrd="0" parTransId="{A7418787-8C41-4D46-BB5D-1DD290606BAA}" sibTransId="{B2616C74-917F-44E6-BED0-102C9730DFC3}"/>
    <dgm:cxn modelId="{AA01C5E8-0D0D-4B1D-9EDC-B9DF690DB60F}" srcId="{27D708E3-59BA-4BEB-BDF7-736B999AAF47}" destId="{E1FCB998-5F6E-42CE-867D-BEE1ADB34978}" srcOrd="1" destOrd="0" parTransId="{745D0213-DEA0-49D9-B951-63F905DA28F6}" sibTransId="{04F8C824-93FD-4282-A34E-7E8069AA6A90}"/>
    <dgm:cxn modelId="{8A0F6C85-59CF-44FD-92AC-07D2A258673F}" srcId="{C965BC3D-2ACA-4169-A841-C6CCE1F82DFE}" destId="{27D708E3-59BA-4BEB-BDF7-736B999AAF47}" srcOrd="1" destOrd="0" parTransId="{0647F27F-CE17-4328-AA29-4ADBE387BB39}" sibTransId="{2FE6641E-FC30-4829-84E8-5834753B6A9D}"/>
    <dgm:cxn modelId="{4ECB92E1-F488-4FC5-ACB1-C49D322A27A3}" type="presOf" srcId="{27D708E3-59BA-4BEB-BDF7-736B999AAF47}" destId="{84C3FDDD-28B2-4067-9966-E6B3B019E907}" srcOrd="0" destOrd="0" presId="urn:microsoft.com/office/officeart/2005/8/layout/vList2"/>
    <dgm:cxn modelId="{0685AFFA-C580-4CE5-AF6C-D9A4CA5A0D53}" srcId="{C965BC3D-2ACA-4169-A841-C6CCE1F82DFE}" destId="{D64BD7EC-980E-4C91-A0F3-A69A78D2E53F}" srcOrd="0" destOrd="0" parTransId="{DA7D303B-6F53-4A9B-B935-78F612BA81F2}" sibTransId="{42E1F384-8881-4CFD-A0E4-7AE509FB0732}"/>
    <dgm:cxn modelId="{9C7F1E6E-8578-4835-B568-5BC24593C311}" type="presOf" srcId="{E1FCB998-5F6E-42CE-867D-BEE1ADB34978}" destId="{287C8625-07C8-4691-BE20-27FE6B842168}" srcOrd="0" destOrd="1" presId="urn:microsoft.com/office/officeart/2005/8/layout/vList2"/>
    <dgm:cxn modelId="{DF854F51-C503-434C-AC7B-1A5A0F641480}" type="presParOf" srcId="{253EFCA6-D921-432D-875C-E4D6D7890493}" destId="{3F2D3091-AB1A-4CDC-AB69-2D0010357338}" srcOrd="0" destOrd="0" presId="urn:microsoft.com/office/officeart/2005/8/layout/vList2"/>
    <dgm:cxn modelId="{79AAD2EB-2E1F-4553-AF21-5D3B4BCCB3CA}" type="presParOf" srcId="{253EFCA6-D921-432D-875C-E4D6D7890493}" destId="{250A7DAB-87A6-4D70-9D97-47B0A18F42D8}" srcOrd="1" destOrd="0" presId="urn:microsoft.com/office/officeart/2005/8/layout/vList2"/>
    <dgm:cxn modelId="{C802071D-B30F-4CD7-9300-CEAD4EEC3D98}" type="presParOf" srcId="{253EFCA6-D921-432D-875C-E4D6D7890493}" destId="{84C3FDDD-28B2-4067-9966-E6B3B019E907}" srcOrd="2" destOrd="0" presId="urn:microsoft.com/office/officeart/2005/8/layout/vList2"/>
    <dgm:cxn modelId="{CB10E99E-B9ED-43FB-AC40-E37D849CDAAB}" type="presParOf" srcId="{253EFCA6-D921-432D-875C-E4D6D7890493}" destId="{287C8625-07C8-4691-BE20-27FE6B842168}" srcOrd="3" destOrd="0" presId="urn:microsoft.com/office/officeart/2005/8/layout/vList2"/>
    <dgm:cxn modelId="{7D08BD43-C95A-4262-B093-9DB0EB6F825E}" type="presParOf" srcId="{253EFCA6-D921-432D-875C-E4D6D7890493}" destId="{8614630C-0982-4A00-9576-0DE93A495967}" srcOrd="4" destOrd="0" presId="urn:microsoft.com/office/officeart/2005/8/layout/vList2"/>
    <dgm:cxn modelId="{32222EA8-7C7B-46D8-9CD3-E92EED3F019E}" type="presParOf" srcId="{253EFCA6-D921-432D-875C-E4D6D7890493}" destId="{66DCC4CF-CD00-4FDB-9CCA-0320014C66F3}" srcOrd="5" destOrd="0" presId="urn:microsoft.com/office/officeart/2005/8/layout/vList2"/>
    <dgm:cxn modelId="{101F8F42-85C3-4FAD-89E1-CDB3665DF2DA}" type="presParOf" srcId="{253EFCA6-D921-432D-875C-E4D6D7890493}" destId="{481F47B1-3B1E-407E-AFE9-3016E813A0F6}"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A7BCBC4-C02E-4DE3-A41B-3F199728D9A6}"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id-ID"/>
        </a:p>
      </dgm:t>
    </dgm:pt>
    <dgm:pt modelId="{B1C887CB-DC38-4F5C-8290-0488132E8588}">
      <dgm:prSet>
        <dgm:style>
          <a:lnRef idx="3">
            <a:schemeClr val="lt1"/>
          </a:lnRef>
          <a:fillRef idx="1">
            <a:schemeClr val="accent6"/>
          </a:fillRef>
          <a:effectRef idx="1">
            <a:schemeClr val="accent6"/>
          </a:effectRef>
          <a:fontRef idx="minor">
            <a:schemeClr val="lt1"/>
          </a:fontRef>
        </dgm:style>
      </dgm:prSet>
      <dgm:spPr>
        <a:effectLst>
          <a:reflection blurRad="6350" stA="50000" endA="300" endPos="38500" dist="50800" dir="5400000" sy="-100000" algn="bl" rotWithShape="0"/>
        </a:effectLst>
      </dgm:spPr>
      <dgm:t>
        <a:bodyPr/>
        <a:lstStyle/>
        <a:p>
          <a:pPr rtl="0"/>
          <a:r>
            <a:rPr lang="id-ID" b="1" dirty="0" smtClean="0"/>
            <a:t>PENGELOLAAN RISIKO</a:t>
          </a:r>
          <a:endParaRPr lang="id-ID" dirty="0"/>
        </a:p>
      </dgm:t>
    </dgm:pt>
    <dgm:pt modelId="{3175DE2D-9852-4BF2-A29A-5BE6353740DE}" type="parTrans" cxnId="{3E487216-5928-4CD2-8892-E25FE6D5F54B}">
      <dgm:prSet/>
      <dgm:spPr/>
      <dgm:t>
        <a:bodyPr/>
        <a:lstStyle/>
        <a:p>
          <a:endParaRPr lang="id-ID"/>
        </a:p>
      </dgm:t>
    </dgm:pt>
    <dgm:pt modelId="{311F0E5E-8F84-4D4D-9516-88D809FD5B53}" type="sibTrans" cxnId="{3E487216-5928-4CD2-8892-E25FE6D5F54B}">
      <dgm:prSet/>
      <dgm:spPr/>
      <dgm:t>
        <a:bodyPr/>
        <a:lstStyle/>
        <a:p>
          <a:endParaRPr lang="id-ID"/>
        </a:p>
      </dgm:t>
    </dgm:pt>
    <dgm:pt modelId="{73E85BBF-8847-4603-A559-AFBA3E749F0A}" type="pres">
      <dgm:prSet presAssocID="{1A7BCBC4-C02E-4DE3-A41B-3F199728D9A6}" presName="linear" presStyleCnt="0">
        <dgm:presLayoutVars>
          <dgm:animLvl val="lvl"/>
          <dgm:resizeHandles val="exact"/>
        </dgm:presLayoutVars>
      </dgm:prSet>
      <dgm:spPr/>
      <dgm:t>
        <a:bodyPr/>
        <a:lstStyle/>
        <a:p>
          <a:endParaRPr lang="id-ID"/>
        </a:p>
      </dgm:t>
    </dgm:pt>
    <dgm:pt modelId="{41D8BB9C-3864-404D-A03D-F79953BBF624}" type="pres">
      <dgm:prSet presAssocID="{B1C887CB-DC38-4F5C-8290-0488132E8588}" presName="parentText" presStyleLbl="node1" presStyleIdx="0" presStyleCnt="1" custLinFactNeighborY="6646">
        <dgm:presLayoutVars>
          <dgm:chMax val="0"/>
          <dgm:bulletEnabled val="1"/>
        </dgm:presLayoutVars>
      </dgm:prSet>
      <dgm:spPr/>
      <dgm:t>
        <a:bodyPr/>
        <a:lstStyle/>
        <a:p>
          <a:endParaRPr lang="id-ID"/>
        </a:p>
      </dgm:t>
    </dgm:pt>
  </dgm:ptLst>
  <dgm:cxnLst>
    <dgm:cxn modelId="{23AA005B-CB6C-42CC-8F98-73D5EED1D365}" type="presOf" srcId="{B1C887CB-DC38-4F5C-8290-0488132E8588}" destId="{41D8BB9C-3864-404D-A03D-F79953BBF624}" srcOrd="0" destOrd="0" presId="urn:microsoft.com/office/officeart/2005/8/layout/vList2"/>
    <dgm:cxn modelId="{3E487216-5928-4CD2-8892-E25FE6D5F54B}" srcId="{1A7BCBC4-C02E-4DE3-A41B-3F199728D9A6}" destId="{B1C887CB-DC38-4F5C-8290-0488132E8588}" srcOrd="0" destOrd="0" parTransId="{3175DE2D-9852-4BF2-A29A-5BE6353740DE}" sibTransId="{311F0E5E-8F84-4D4D-9516-88D809FD5B53}"/>
    <dgm:cxn modelId="{33910D82-B69E-4714-AAA0-9CB0350898E1}" type="presOf" srcId="{1A7BCBC4-C02E-4DE3-A41B-3F199728D9A6}" destId="{73E85BBF-8847-4603-A559-AFBA3E749F0A}" srcOrd="0" destOrd="0" presId="urn:microsoft.com/office/officeart/2005/8/layout/vList2"/>
    <dgm:cxn modelId="{38A39003-D152-4591-8E0D-548B5AC4B94C}" type="presParOf" srcId="{73E85BBF-8847-4603-A559-AFBA3E749F0A}" destId="{41D8BB9C-3864-404D-A03D-F79953BBF624}" srcOrd="0" destOrd="0" presId="urn:microsoft.com/office/officeart/2005/8/layout/vList2"/>
  </dgm:cxnLst>
  <dgm:bg/>
  <dgm:whole>
    <a:effectLst>
      <a:reflection blurRad="6350" stA="52000" endA="300" endPos="35000" dir="5400000" sy="-100000" algn="bl" rotWithShape="0"/>
    </a:effectLst>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C4E67B5-AC27-4EB0-8D83-AE38C9E4CF57}" type="doc">
      <dgm:prSet loTypeId="urn:microsoft.com/office/officeart/2005/8/layout/vList2" loCatId="list" qsTypeId="urn:microsoft.com/office/officeart/2005/8/quickstyle/simple1" qsCatId="simple" csTypeId="urn:microsoft.com/office/officeart/2005/8/colors/accent1_2" csCatId="accent1" phldr="1"/>
      <dgm:spPr>
        <a:scene3d>
          <a:camera prst="orthographicFront">
            <a:rot lat="0" lon="0" rev="0"/>
          </a:camera>
          <a:lightRig rig="glow" dir="t">
            <a:rot lat="0" lon="0" rev="4800000"/>
          </a:lightRig>
        </a:scene3d>
      </dgm:spPr>
      <dgm:t>
        <a:bodyPr/>
        <a:lstStyle/>
        <a:p>
          <a:endParaRPr lang="id-ID"/>
        </a:p>
      </dgm:t>
    </dgm:pt>
    <dgm:pt modelId="{ED1DEF02-574D-4AF3-BF6B-6FDCFB2C637C}">
      <dgm:prSet/>
      <dgm:spPr>
        <a:solidFill>
          <a:schemeClr val="bg1">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pPr algn="ctr" rtl="0"/>
          <a:r>
            <a:rPr lang="id-ID" b="1" dirty="0" smtClean="0"/>
            <a:t>Asuransi Konvensional</a:t>
          </a:r>
          <a:endParaRPr lang="id-ID" dirty="0"/>
        </a:p>
      </dgm:t>
    </dgm:pt>
    <dgm:pt modelId="{E9C469F3-5519-47F0-83B6-D5091C5A78F4}" type="parTrans" cxnId="{75543FAB-C1D6-4724-991D-05EB27E3B8A9}">
      <dgm:prSet/>
      <dgm:spPr/>
      <dgm:t>
        <a:bodyPr/>
        <a:lstStyle/>
        <a:p>
          <a:pPr algn="ctr"/>
          <a:endParaRPr lang="id-ID"/>
        </a:p>
      </dgm:t>
    </dgm:pt>
    <dgm:pt modelId="{3B1E2672-57C0-49B0-8474-A1B5F216E95D}" type="sibTrans" cxnId="{75543FAB-C1D6-4724-991D-05EB27E3B8A9}">
      <dgm:prSet/>
      <dgm:spPr/>
      <dgm:t>
        <a:bodyPr/>
        <a:lstStyle/>
        <a:p>
          <a:pPr algn="ctr"/>
          <a:endParaRPr lang="id-ID"/>
        </a:p>
      </dgm:t>
    </dgm:pt>
    <dgm:pt modelId="{F0CE1C50-E703-476B-AF66-3C94B55FBA5C}">
      <dgm:prSet/>
      <dgm:spPr>
        <a:solidFill>
          <a:schemeClr val="bg1">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pPr algn="ctr" rtl="0"/>
          <a:r>
            <a:rPr lang="id-ID" b="1" dirty="0" smtClean="0"/>
            <a:t>Dan</a:t>
          </a:r>
          <a:endParaRPr lang="id-ID" dirty="0"/>
        </a:p>
      </dgm:t>
    </dgm:pt>
    <dgm:pt modelId="{AF55076A-61C5-4B70-B5B3-E190E8D69E6E}" type="parTrans" cxnId="{5BD47362-D855-4200-AEE9-80852BD009F2}">
      <dgm:prSet/>
      <dgm:spPr/>
      <dgm:t>
        <a:bodyPr/>
        <a:lstStyle/>
        <a:p>
          <a:pPr algn="ctr"/>
          <a:endParaRPr lang="id-ID"/>
        </a:p>
      </dgm:t>
    </dgm:pt>
    <dgm:pt modelId="{F9C04D9D-F519-42D7-A393-E28AE368DCEC}" type="sibTrans" cxnId="{5BD47362-D855-4200-AEE9-80852BD009F2}">
      <dgm:prSet/>
      <dgm:spPr/>
      <dgm:t>
        <a:bodyPr/>
        <a:lstStyle/>
        <a:p>
          <a:pPr algn="ctr"/>
          <a:endParaRPr lang="id-ID"/>
        </a:p>
      </dgm:t>
    </dgm:pt>
    <dgm:pt modelId="{67812463-840E-437A-94D6-86762866B980}">
      <dgm:prSet/>
      <dgm:spPr>
        <a:solidFill>
          <a:schemeClr val="bg1">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pPr algn="ctr" rtl="0"/>
          <a:r>
            <a:rPr lang="id-ID" b="1" dirty="0" smtClean="0"/>
            <a:t>Asuransi Syariah</a:t>
          </a:r>
          <a:endParaRPr lang="en-US" b="1" dirty="0"/>
        </a:p>
      </dgm:t>
    </dgm:pt>
    <dgm:pt modelId="{E3373744-899D-4498-BD03-18FF638D9575}" type="parTrans" cxnId="{590BCF9C-9CF8-4686-A2DC-0E87E349645E}">
      <dgm:prSet/>
      <dgm:spPr/>
      <dgm:t>
        <a:bodyPr/>
        <a:lstStyle/>
        <a:p>
          <a:pPr algn="ctr"/>
          <a:endParaRPr lang="id-ID"/>
        </a:p>
      </dgm:t>
    </dgm:pt>
    <dgm:pt modelId="{B7D6D786-4E79-4C6D-A389-190A63CE3994}" type="sibTrans" cxnId="{590BCF9C-9CF8-4686-A2DC-0E87E349645E}">
      <dgm:prSet/>
      <dgm:spPr/>
      <dgm:t>
        <a:bodyPr/>
        <a:lstStyle/>
        <a:p>
          <a:pPr algn="ctr"/>
          <a:endParaRPr lang="id-ID"/>
        </a:p>
      </dgm:t>
    </dgm:pt>
    <dgm:pt modelId="{F016A81C-F748-44E8-A9DE-43FD60A0EF0D}" type="pres">
      <dgm:prSet presAssocID="{7C4E67B5-AC27-4EB0-8D83-AE38C9E4CF57}" presName="linear" presStyleCnt="0">
        <dgm:presLayoutVars>
          <dgm:animLvl val="lvl"/>
          <dgm:resizeHandles val="exact"/>
        </dgm:presLayoutVars>
      </dgm:prSet>
      <dgm:spPr/>
      <dgm:t>
        <a:bodyPr/>
        <a:lstStyle/>
        <a:p>
          <a:endParaRPr lang="id-ID"/>
        </a:p>
      </dgm:t>
    </dgm:pt>
    <dgm:pt modelId="{F115149F-34D8-45AD-BCBC-CFDF9B7DF08C}" type="pres">
      <dgm:prSet presAssocID="{ED1DEF02-574D-4AF3-BF6B-6FDCFB2C637C}" presName="parentText" presStyleLbl="node1" presStyleIdx="0" presStyleCnt="3">
        <dgm:presLayoutVars>
          <dgm:chMax val="0"/>
          <dgm:bulletEnabled val="1"/>
        </dgm:presLayoutVars>
      </dgm:prSet>
      <dgm:spPr/>
      <dgm:t>
        <a:bodyPr/>
        <a:lstStyle/>
        <a:p>
          <a:endParaRPr lang="id-ID"/>
        </a:p>
      </dgm:t>
    </dgm:pt>
    <dgm:pt modelId="{FD6D98D8-6E86-41D5-8828-C4C344FE499B}" type="pres">
      <dgm:prSet presAssocID="{3B1E2672-57C0-49B0-8474-A1B5F216E95D}" presName="spacer" presStyleCnt="0"/>
      <dgm: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pt>
    <dgm:pt modelId="{E7267375-E1CB-4D25-9302-3AA1CD38B6FF}" type="pres">
      <dgm:prSet presAssocID="{F0CE1C50-E703-476B-AF66-3C94B55FBA5C}" presName="parentText" presStyleLbl="node1" presStyleIdx="1" presStyleCnt="3">
        <dgm:presLayoutVars>
          <dgm:chMax val="0"/>
          <dgm:bulletEnabled val="1"/>
        </dgm:presLayoutVars>
      </dgm:prSet>
      <dgm:spPr/>
      <dgm:t>
        <a:bodyPr/>
        <a:lstStyle/>
        <a:p>
          <a:endParaRPr lang="id-ID"/>
        </a:p>
      </dgm:t>
    </dgm:pt>
    <dgm:pt modelId="{634AA7DB-DDFA-4269-9E95-1ED466C72AE7}" type="pres">
      <dgm:prSet presAssocID="{F9C04D9D-F519-42D7-A393-E28AE368DCEC}" presName="spacer" presStyleCnt="0"/>
      <dgm: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pt>
    <dgm:pt modelId="{922FAD5F-3B72-47B1-AF6A-2EBC57677214}" type="pres">
      <dgm:prSet presAssocID="{67812463-840E-437A-94D6-86762866B980}" presName="parentText" presStyleLbl="node1" presStyleIdx="2" presStyleCnt="3">
        <dgm:presLayoutVars>
          <dgm:chMax val="0"/>
          <dgm:bulletEnabled val="1"/>
        </dgm:presLayoutVars>
      </dgm:prSet>
      <dgm:spPr/>
      <dgm:t>
        <a:bodyPr/>
        <a:lstStyle/>
        <a:p>
          <a:endParaRPr lang="id-ID"/>
        </a:p>
      </dgm:t>
    </dgm:pt>
  </dgm:ptLst>
  <dgm:cxnLst>
    <dgm:cxn modelId="{5BD47362-D855-4200-AEE9-80852BD009F2}" srcId="{7C4E67B5-AC27-4EB0-8D83-AE38C9E4CF57}" destId="{F0CE1C50-E703-476B-AF66-3C94B55FBA5C}" srcOrd="1" destOrd="0" parTransId="{AF55076A-61C5-4B70-B5B3-E190E8D69E6E}" sibTransId="{F9C04D9D-F519-42D7-A393-E28AE368DCEC}"/>
    <dgm:cxn modelId="{75543FAB-C1D6-4724-991D-05EB27E3B8A9}" srcId="{7C4E67B5-AC27-4EB0-8D83-AE38C9E4CF57}" destId="{ED1DEF02-574D-4AF3-BF6B-6FDCFB2C637C}" srcOrd="0" destOrd="0" parTransId="{E9C469F3-5519-47F0-83B6-D5091C5A78F4}" sibTransId="{3B1E2672-57C0-49B0-8474-A1B5F216E95D}"/>
    <dgm:cxn modelId="{590BCF9C-9CF8-4686-A2DC-0E87E349645E}" srcId="{7C4E67B5-AC27-4EB0-8D83-AE38C9E4CF57}" destId="{67812463-840E-437A-94D6-86762866B980}" srcOrd="2" destOrd="0" parTransId="{E3373744-899D-4498-BD03-18FF638D9575}" sibTransId="{B7D6D786-4E79-4C6D-A389-190A63CE3994}"/>
    <dgm:cxn modelId="{7DA4D981-AD61-41DC-990A-B879E4EF06D2}" type="presOf" srcId="{F0CE1C50-E703-476B-AF66-3C94B55FBA5C}" destId="{E7267375-E1CB-4D25-9302-3AA1CD38B6FF}" srcOrd="0" destOrd="0" presId="urn:microsoft.com/office/officeart/2005/8/layout/vList2"/>
    <dgm:cxn modelId="{ACC304FB-0EFA-4DEF-B7ED-573E7A4DAB98}" type="presOf" srcId="{67812463-840E-437A-94D6-86762866B980}" destId="{922FAD5F-3B72-47B1-AF6A-2EBC57677214}" srcOrd="0" destOrd="0" presId="urn:microsoft.com/office/officeart/2005/8/layout/vList2"/>
    <dgm:cxn modelId="{FEA454FF-8A8A-432E-91C3-4DE276B8286C}" type="presOf" srcId="{ED1DEF02-574D-4AF3-BF6B-6FDCFB2C637C}" destId="{F115149F-34D8-45AD-BCBC-CFDF9B7DF08C}" srcOrd="0" destOrd="0" presId="urn:microsoft.com/office/officeart/2005/8/layout/vList2"/>
    <dgm:cxn modelId="{F5DE2143-ACAF-468B-8CE3-45DA12086136}" type="presOf" srcId="{7C4E67B5-AC27-4EB0-8D83-AE38C9E4CF57}" destId="{F016A81C-F748-44E8-A9DE-43FD60A0EF0D}" srcOrd="0" destOrd="0" presId="urn:microsoft.com/office/officeart/2005/8/layout/vList2"/>
    <dgm:cxn modelId="{BE0F52BE-5228-4A65-98CF-C9020C737BD8}" type="presParOf" srcId="{F016A81C-F748-44E8-A9DE-43FD60A0EF0D}" destId="{F115149F-34D8-45AD-BCBC-CFDF9B7DF08C}" srcOrd="0" destOrd="0" presId="urn:microsoft.com/office/officeart/2005/8/layout/vList2"/>
    <dgm:cxn modelId="{306285B0-54EB-4589-B76B-CBDE99AE8CF5}" type="presParOf" srcId="{F016A81C-F748-44E8-A9DE-43FD60A0EF0D}" destId="{FD6D98D8-6E86-41D5-8828-C4C344FE499B}" srcOrd="1" destOrd="0" presId="urn:microsoft.com/office/officeart/2005/8/layout/vList2"/>
    <dgm:cxn modelId="{46E3B76D-01BE-475C-89C3-836ED51E3AFB}" type="presParOf" srcId="{F016A81C-F748-44E8-A9DE-43FD60A0EF0D}" destId="{E7267375-E1CB-4D25-9302-3AA1CD38B6FF}" srcOrd="2" destOrd="0" presId="urn:microsoft.com/office/officeart/2005/8/layout/vList2"/>
    <dgm:cxn modelId="{41B31633-7DEC-422A-9F36-05C01BACAB97}" type="presParOf" srcId="{F016A81C-F748-44E8-A9DE-43FD60A0EF0D}" destId="{634AA7DB-DDFA-4269-9E95-1ED466C72AE7}" srcOrd="3" destOrd="0" presId="urn:microsoft.com/office/officeart/2005/8/layout/vList2"/>
    <dgm:cxn modelId="{8923D077-71CE-4B0D-A0B1-64BB56DF80CA}" type="presParOf" srcId="{F016A81C-F748-44E8-A9DE-43FD60A0EF0D}" destId="{922FAD5F-3B72-47B1-AF6A-2EBC57677214}" srcOrd="4" destOrd="0" presId="urn:microsoft.com/office/officeart/2005/8/layout/vList2"/>
  </dgm:cxnLst>
  <dgm:bg>
    <a:noFill/>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1304ADF-051E-489B-B900-599DBAD407A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id-ID"/>
        </a:p>
      </dgm:t>
    </dgm:pt>
    <dgm:pt modelId="{CF468BE8-F3F5-493C-9480-D2E1A88C9D67}">
      <dgm:prSet custT="1">
        <dgm:style>
          <a:lnRef idx="3">
            <a:schemeClr val="lt1"/>
          </a:lnRef>
          <a:fillRef idx="1">
            <a:schemeClr val="accent6"/>
          </a:fillRef>
          <a:effectRef idx="1">
            <a:schemeClr val="accent6"/>
          </a:effectRef>
          <a:fontRef idx="minor">
            <a:schemeClr val="lt1"/>
          </a:fontRef>
        </dgm:style>
      </dgm:prSet>
      <dgm:spPr/>
      <dgm:t>
        <a:bodyPr/>
        <a:lstStyle/>
        <a:p>
          <a:pPr algn="ctr" rtl="0"/>
          <a:r>
            <a:rPr lang="en-US" sz="3600" b="1" dirty="0" err="1" smtClean="0"/>
            <a:t>Pengertian</a:t>
          </a:r>
          <a:r>
            <a:rPr lang="en-US" sz="3600" b="1" dirty="0" smtClean="0"/>
            <a:t> </a:t>
          </a:r>
          <a:r>
            <a:rPr lang="en-US" sz="3600" b="1" dirty="0" err="1" smtClean="0"/>
            <a:t>Asuransi</a:t>
          </a:r>
          <a:r>
            <a:rPr lang="id-ID" sz="3600" b="1" dirty="0" smtClean="0"/>
            <a:t>-text book</a:t>
          </a:r>
          <a:r>
            <a:rPr lang="en-US" sz="3600" b="1" dirty="0" smtClean="0"/>
            <a:t/>
          </a:r>
          <a:br>
            <a:rPr lang="en-US" sz="3600" b="1" dirty="0" smtClean="0"/>
          </a:br>
          <a:r>
            <a:rPr lang="id-ID" sz="3600" b="1" dirty="0" smtClean="0"/>
            <a:t>(</a:t>
          </a:r>
          <a:r>
            <a:rPr lang="en-US" sz="3600" b="1" dirty="0" err="1" smtClean="0"/>
            <a:t>Konvensional</a:t>
          </a:r>
          <a:r>
            <a:rPr lang="id-ID" sz="3600" b="1" dirty="0" smtClean="0"/>
            <a:t>)</a:t>
          </a:r>
          <a:endParaRPr lang="id-ID" sz="3600" b="1" dirty="0"/>
        </a:p>
      </dgm:t>
    </dgm:pt>
    <dgm:pt modelId="{2E1BA5D4-5511-4BBB-9DF8-27B90B575E66}" type="parTrans" cxnId="{94FD4B71-5AB0-4246-816D-4E2C7F84BD71}">
      <dgm:prSet/>
      <dgm:spPr/>
      <dgm:t>
        <a:bodyPr/>
        <a:lstStyle/>
        <a:p>
          <a:endParaRPr lang="id-ID"/>
        </a:p>
      </dgm:t>
    </dgm:pt>
    <dgm:pt modelId="{60499353-41BD-4E2F-9BC7-4DA0E981F24E}" type="sibTrans" cxnId="{94FD4B71-5AB0-4246-816D-4E2C7F84BD71}">
      <dgm:prSet/>
      <dgm:spPr/>
      <dgm:t>
        <a:bodyPr/>
        <a:lstStyle/>
        <a:p>
          <a:endParaRPr lang="id-ID"/>
        </a:p>
      </dgm:t>
    </dgm:pt>
    <dgm:pt modelId="{73450624-F5A6-4827-B590-2327F43E2FBC}" type="pres">
      <dgm:prSet presAssocID="{C1304ADF-051E-489B-B900-599DBAD407A2}" presName="linear" presStyleCnt="0">
        <dgm:presLayoutVars>
          <dgm:animLvl val="lvl"/>
          <dgm:resizeHandles val="exact"/>
        </dgm:presLayoutVars>
      </dgm:prSet>
      <dgm:spPr/>
      <dgm:t>
        <a:bodyPr/>
        <a:lstStyle/>
        <a:p>
          <a:endParaRPr lang="id-ID"/>
        </a:p>
      </dgm:t>
    </dgm:pt>
    <dgm:pt modelId="{8F0A246E-3E99-4DF0-9FFB-527525A3695D}" type="pres">
      <dgm:prSet presAssocID="{CF468BE8-F3F5-493C-9480-D2E1A88C9D67}" presName="parentText" presStyleLbl="node1" presStyleIdx="0" presStyleCnt="1">
        <dgm:presLayoutVars>
          <dgm:chMax val="0"/>
          <dgm:bulletEnabled val="1"/>
        </dgm:presLayoutVars>
      </dgm:prSet>
      <dgm:spPr/>
      <dgm:t>
        <a:bodyPr/>
        <a:lstStyle/>
        <a:p>
          <a:endParaRPr lang="id-ID"/>
        </a:p>
      </dgm:t>
    </dgm:pt>
  </dgm:ptLst>
  <dgm:cxnLst>
    <dgm:cxn modelId="{789252AC-5E36-47E6-82BF-4075E7B08999}" type="presOf" srcId="{C1304ADF-051E-489B-B900-599DBAD407A2}" destId="{73450624-F5A6-4827-B590-2327F43E2FBC}" srcOrd="0" destOrd="0" presId="urn:microsoft.com/office/officeart/2005/8/layout/vList2"/>
    <dgm:cxn modelId="{94FD4B71-5AB0-4246-816D-4E2C7F84BD71}" srcId="{C1304ADF-051E-489B-B900-599DBAD407A2}" destId="{CF468BE8-F3F5-493C-9480-D2E1A88C9D67}" srcOrd="0" destOrd="0" parTransId="{2E1BA5D4-5511-4BBB-9DF8-27B90B575E66}" sibTransId="{60499353-41BD-4E2F-9BC7-4DA0E981F24E}"/>
    <dgm:cxn modelId="{04FC1AFC-07DD-4058-A9CE-9A1456EBFFC1}" type="presOf" srcId="{CF468BE8-F3F5-493C-9480-D2E1A88C9D67}" destId="{8F0A246E-3E99-4DF0-9FFB-527525A3695D}" srcOrd="0" destOrd="0" presId="urn:microsoft.com/office/officeart/2005/8/layout/vList2"/>
    <dgm:cxn modelId="{242020FF-568C-4B8B-A875-EEED0882E3AA}" type="presParOf" srcId="{73450624-F5A6-4827-B590-2327F43E2FBC}" destId="{8F0A246E-3E99-4DF0-9FFB-527525A3695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7F7E48F-52E4-47F2-8B43-4C0DD7704A64}"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id-ID"/>
        </a:p>
      </dgm:t>
    </dgm:pt>
    <dgm:pt modelId="{DA1B86E4-6A55-423F-ABD0-609657553C33}">
      <dgm:prSet/>
      <dgm:spPr>
        <a:solidFill>
          <a:schemeClr val="bg1">
            <a:lumMod val="85000"/>
          </a:schemeClr>
        </a:solidFill>
      </dgm:spPr>
      <dgm:t>
        <a:bodyPr>
          <a:scene3d>
            <a:camera prst="orthographicFront"/>
            <a:lightRig rig="glow" dir="tl">
              <a:rot lat="0" lon="0" rev="5400000"/>
            </a:lightRig>
          </a:scene3d>
          <a:sp3d contourW="12700">
            <a:bevelT w="25400" h="25400"/>
            <a:contourClr>
              <a:schemeClr val="accent6">
                <a:shade val="73000"/>
              </a:schemeClr>
            </a:contourClr>
          </a:sp3d>
        </a:bodyPr>
        <a:lstStyle/>
        <a:p>
          <a:pPr algn="ctr" rtl="0"/>
          <a:r>
            <a:rPr lang="en-US" b="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Pengertian</a:t>
          </a:r>
          <a:r>
            <a:rPr lang="en-US" b="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b="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asuransi</a:t>
          </a:r>
          <a:r>
            <a:rPr lang="en-US" b="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b="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selalu</a:t>
          </a:r>
          <a:r>
            <a:rPr lang="en-US" b="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b="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dikaitkan</a:t>
          </a:r>
          <a:r>
            <a:rPr lang="en-US" b="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b="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dengan</a:t>
          </a:r>
          <a:r>
            <a:rPr lang="en-US" b="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b="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risiko</a:t>
          </a:r>
          <a:r>
            <a:rPr lang="en-US" b="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b="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sebagaimana</a:t>
          </a:r>
          <a:r>
            <a:rPr lang="en-US" b="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b="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pendapat</a:t>
          </a:r>
          <a:r>
            <a:rPr lang="en-US" b="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b="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para</a:t>
          </a:r>
          <a:r>
            <a:rPr lang="en-US" b="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b="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ahli</a:t>
          </a:r>
          <a:r>
            <a:rPr lang="en-US" b="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b="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seperti</a:t>
          </a:r>
          <a:r>
            <a:rPr lang="en-US" b="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a:t>
          </a:r>
          <a:endParaRPr lang="id-ID" b="0"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endParaRPr>
        </a:p>
      </dgm:t>
    </dgm:pt>
    <dgm:pt modelId="{818A26B0-483F-4F97-8EC9-924FD9D3BA2F}" type="parTrans" cxnId="{CE31E429-90EC-4360-8512-750FB9980425}">
      <dgm:prSet/>
      <dgm:spPr/>
      <dgm:t>
        <a:bodyPr>
          <a:scene3d>
            <a:camera prst="orthographicFront"/>
            <a:lightRig rig="glow" dir="tl">
              <a:rot lat="0" lon="0" rev="5400000"/>
            </a:lightRig>
          </a:scene3d>
          <a:sp3d contourW="12700">
            <a:bevelT w="25400" h="25400"/>
            <a:contourClr>
              <a:schemeClr val="accent6">
                <a:shade val="73000"/>
              </a:schemeClr>
            </a:contourClr>
          </a:sp3d>
        </a:bodyPr>
        <a:lstStyle/>
        <a:p>
          <a:pPr algn="ctr"/>
          <a:endParaRPr lang="id-ID" b="0" cap="none" spc="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endParaRPr>
        </a:p>
      </dgm:t>
    </dgm:pt>
    <dgm:pt modelId="{47CA1058-06B5-4FF9-81A1-9DB4EC0D9DDA}" type="sibTrans" cxnId="{CE31E429-90EC-4360-8512-750FB9980425}">
      <dgm:prSet/>
      <dgm:spPr/>
      <dgm:t>
        <a:bodyPr>
          <a:scene3d>
            <a:camera prst="orthographicFront"/>
            <a:lightRig rig="glow" dir="tl">
              <a:rot lat="0" lon="0" rev="5400000"/>
            </a:lightRig>
          </a:scene3d>
          <a:sp3d contourW="12700">
            <a:bevelT w="25400" h="25400"/>
            <a:contourClr>
              <a:schemeClr val="accent6">
                <a:shade val="73000"/>
              </a:schemeClr>
            </a:contourClr>
          </a:sp3d>
        </a:bodyPr>
        <a:lstStyle/>
        <a:p>
          <a:pPr algn="ctr"/>
          <a:endParaRPr lang="id-ID" b="0" cap="none" spc="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endParaRPr>
        </a:p>
      </dgm:t>
    </dgm:pt>
    <dgm:pt modelId="{E141C56E-1ED8-468C-B04E-2706FEB1219A}">
      <dgm:prSet/>
      <dgm:spPr>
        <a:solidFill>
          <a:schemeClr val="bg1">
            <a:lumMod val="85000"/>
          </a:schemeClr>
        </a:solidFill>
      </dgm:spPr>
      <dgm:t>
        <a:bodyPr>
          <a:scene3d>
            <a:camera prst="orthographicFront"/>
            <a:lightRig rig="glow" dir="tl">
              <a:rot lat="0" lon="0" rev="5400000"/>
            </a:lightRig>
          </a:scene3d>
          <a:sp3d contourW="12700">
            <a:bevelT w="25400" h="25400"/>
            <a:contourClr>
              <a:schemeClr val="accent6">
                <a:shade val="73000"/>
              </a:schemeClr>
            </a:contourClr>
          </a:sp3d>
        </a:bodyPr>
        <a:lstStyle/>
        <a:p>
          <a:pPr algn="ctr" rtl="0"/>
          <a:r>
            <a:rPr lang="en-US" b="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Robert I. </a:t>
          </a:r>
          <a:r>
            <a:rPr lang="en-US" b="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Mehr</a:t>
          </a:r>
          <a:r>
            <a:rPr lang="en-US" b="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b="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dan</a:t>
          </a:r>
          <a:r>
            <a:rPr lang="en-US" b="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Emerson </a:t>
          </a:r>
          <a:r>
            <a:rPr lang="en-US" b="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Cammack</a:t>
          </a:r>
          <a:r>
            <a:rPr lang="en-US" b="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b="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dalam</a:t>
          </a:r>
          <a:r>
            <a:rPr lang="en-US" b="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b="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bukunya</a:t>
          </a:r>
          <a:r>
            <a:rPr lang="en-US" b="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b="0" i="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Principles of Insurance </a:t>
          </a:r>
          <a:r>
            <a:rPr lang="en-US" b="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menyatakan</a:t>
          </a:r>
          <a:r>
            <a:rPr lang="en-US" b="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b="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bahwa</a:t>
          </a:r>
          <a:r>
            <a:rPr lang="en-US" b="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b="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suatu</a:t>
          </a:r>
          <a:r>
            <a:rPr lang="en-US" b="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b="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pengalihan</a:t>
          </a:r>
          <a:r>
            <a:rPr lang="en-US" b="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b="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risiko</a:t>
          </a:r>
          <a:r>
            <a:rPr lang="en-US" b="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b="0" i="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transfer of risk</a:t>
          </a:r>
          <a:r>
            <a:rPr lang="en-US" b="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b="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disebut</a:t>
          </a:r>
          <a:r>
            <a:rPr lang="en-US" b="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b="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asuransi</a:t>
          </a:r>
          <a:endParaRPr lang="en-US" b="0"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endParaRPr>
        </a:p>
      </dgm:t>
    </dgm:pt>
    <dgm:pt modelId="{58C0B8A0-3456-4810-BB52-A05C7BEEB375}" type="parTrans" cxnId="{3801EEB0-6A99-48FE-8378-06D71F8267A2}">
      <dgm:prSet/>
      <dgm:spPr/>
      <dgm:t>
        <a:bodyPr>
          <a:scene3d>
            <a:camera prst="orthographicFront"/>
            <a:lightRig rig="glow" dir="tl">
              <a:rot lat="0" lon="0" rev="5400000"/>
            </a:lightRig>
          </a:scene3d>
          <a:sp3d contourW="12700">
            <a:bevelT w="25400" h="25400"/>
            <a:contourClr>
              <a:schemeClr val="accent6">
                <a:shade val="73000"/>
              </a:schemeClr>
            </a:contourClr>
          </a:sp3d>
        </a:bodyPr>
        <a:lstStyle/>
        <a:p>
          <a:pPr algn="ctr"/>
          <a:endParaRPr lang="id-ID" b="0" cap="none" spc="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endParaRPr>
        </a:p>
      </dgm:t>
    </dgm:pt>
    <dgm:pt modelId="{B2233656-9E5E-4E36-8B76-4838DBBCD32E}" type="sibTrans" cxnId="{3801EEB0-6A99-48FE-8378-06D71F8267A2}">
      <dgm:prSet/>
      <dgm:spPr/>
      <dgm:t>
        <a:bodyPr>
          <a:scene3d>
            <a:camera prst="orthographicFront"/>
            <a:lightRig rig="glow" dir="tl">
              <a:rot lat="0" lon="0" rev="5400000"/>
            </a:lightRig>
          </a:scene3d>
          <a:sp3d contourW="12700">
            <a:bevelT w="25400" h="25400"/>
            <a:contourClr>
              <a:schemeClr val="accent6">
                <a:shade val="73000"/>
              </a:schemeClr>
            </a:contourClr>
          </a:sp3d>
        </a:bodyPr>
        <a:lstStyle/>
        <a:p>
          <a:pPr algn="ctr"/>
          <a:endParaRPr lang="id-ID" b="0" cap="none" spc="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endParaRPr>
        </a:p>
      </dgm:t>
    </dgm:pt>
    <dgm:pt modelId="{5ABB40FD-7D70-4EBF-AD47-7722FEED34A1}">
      <dgm:prSet/>
      <dgm:spPr>
        <a:solidFill>
          <a:schemeClr val="bg1">
            <a:lumMod val="85000"/>
          </a:schemeClr>
        </a:solidFill>
      </dgm:spPr>
      <dgm:t>
        <a:bodyPr>
          <a:scene3d>
            <a:camera prst="orthographicFront"/>
            <a:lightRig rig="glow" dir="tl">
              <a:rot lat="0" lon="0" rev="5400000"/>
            </a:lightRig>
          </a:scene3d>
          <a:sp3d contourW="12700">
            <a:bevelT w="25400" h="25400"/>
            <a:contourClr>
              <a:schemeClr val="accent6">
                <a:shade val="73000"/>
              </a:schemeClr>
            </a:contourClr>
          </a:sp3d>
        </a:bodyPr>
        <a:lstStyle/>
        <a:p>
          <a:pPr algn="ctr" rtl="0"/>
          <a:r>
            <a:rPr lang="en-US" b="0" cap="none" spc="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D.S. Hansell, dalam bukunya </a:t>
          </a:r>
          <a:r>
            <a:rPr lang="en-US" b="0" i="1" cap="none" spc="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Elements of Insurance </a:t>
          </a:r>
          <a:r>
            <a:rPr lang="en-US" b="0" cap="none" spc="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menyatakan bahwa asuransi selalu berkaitan dengan risiko </a:t>
          </a:r>
          <a:endParaRPr lang="id-ID" b="0" cap="none" spc="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endParaRPr>
        </a:p>
        <a:p>
          <a:pPr algn="ctr" rtl="0"/>
          <a:r>
            <a:rPr lang="en-US" b="0" cap="none" spc="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a:t>
          </a:r>
          <a:r>
            <a:rPr lang="en-US" b="0" i="1" cap="none" spc="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Insurance is to do with risk</a:t>
          </a:r>
          <a:r>
            <a:rPr lang="en-US" b="0" cap="none" spc="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a:t>
          </a:r>
          <a:endParaRPr lang="id-ID" b="0"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endParaRPr>
        </a:p>
      </dgm:t>
    </dgm:pt>
    <dgm:pt modelId="{197837F5-15B3-4C3D-9508-F3425AE4B58C}" type="parTrans" cxnId="{AC859793-1DDD-4FEE-AECE-B1FFC7ABF061}">
      <dgm:prSet/>
      <dgm:spPr/>
      <dgm:t>
        <a:bodyPr/>
        <a:lstStyle/>
        <a:p>
          <a:endParaRPr lang="id-ID"/>
        </a:p>
      </dgm:t>
    </dgm:pt>
    <dgm:pt modelId="{7571C852-3650-4AF4-A1E5-38AE6BE57DD4}" type="sibTrans" cxnId="{AC859793-1DDD-4FEE-AECE-B1FFC7ABF061}">
      <dgm:prSet/>
      <dgm:spPr/>
      <dgm:t>
        <a:bodyPr/>
        <a:lstStyle/>
        <a:p>
          <a:endParaRPr lang="id-ID"/>
        </a:p>
      </dgm:t>
    </dgm:pt>
    <dgm:pt modelId="{46C1C1B1-4570-4320-8E61-276DB63988C1}" type="pres">
      <dgm:prSet presAssocID="{F7F7E48F-52E4-47F2-8B43-4C0DD7704A64}" presName="linear" presStyleCnt="0">
        <dgm:presLayoutVars>
          <dgm:animLvl val="lvl"/>
          <dgm:resizeHandles val="exact"/>
        </dgm:presLayoutVars>
      </dgm:prSet>
      <dgm:spPr/>
      <dgm:t>
        <a:bodyPr/>
        <a:lstStyle/>
        <a:p>
          <a:endParaRPr lang="id-ID"/>
        </a:p>
      </dgm:t>
    </dgm:pt>
    <dgm:pt modelId="{0FFC2C2E-943B-4ECC-88A4-49ED70BD364B}" type="pres">
      <dgm:prSet presAssocID="{DA1B86E4-6A55-423F-ABD0-609657553C33}" presName="parentText" presStyleLbl="node1" presStyleIdx="0" presStyleCnt="3">
        <dgm:presLayoutVars>
          <dgm:chMax val="0"/>
          <dgm:bulletEnabled val="1"/>
        </dgm:presLayoutVars>
      </dgm:prSet>
      <dgm:spPr/>
      <dgm:t>
        <a:bodyPr/>
        <a:lstStyle/>
        <a:p>
          <a:endParaRPr lang="id-ID"/>
        </a:p>
      </dgm:t>
    </dgm:pt>
    <dgm:pt modelId="{93F0CD66-FB47-4AB1-AC6E-A0DC9CBF826F}" type="pres">
      <dgm:prSet presAssocID="{47CA1058-06B5-4FF9-81A1-9DB4EC0D9DDA}" presName="spacer" presStyleCnt="0"/>
      <dgm:spPr/>
    </dgm:pt>
    <dgm:pt modelId="{8FA7A4B2-E7C7-40D2-B449-0D4AE373F4A7}" type="pres">
      <dgm:prSet presAssocID="{5ABB40FD-7D70-4EBF-AD47-7722FEED34A1}" presName="parentText" presStyleLbl="node1" presStyleIdx="1" presStyleCnt="3">
        <dgm:presLayoutVars>
          <dgm:chMax val="0"/>
          <dgm:bulletEnabled val="1"/>
        </dgm:presLayoutVars>
      </dgm:prSet>
      <dgm:spPr/>
      <dgm:t>
        <a:bodyPr/>
        <a:lstStyle/>
        <a:p>
          <a:endParaRPr lang="id-ID"/>
        </a:p>
      </dgm:t>
    </dgm:pt>
    <dgm:pt modelId="{33434A37-9E39-403E-A61E-A8AD80F4E22F}" type="pres">
      <dgm:prSet presAssocID="{7571C852-3650-4AF4-A1E5-38AE6BE57DD4}" presName="spacer" presStyleCnt="0"/>
      <dgm:spPr/>
    </dgm:pt>
    <dgm:pt modelId="{E59F3133-86E9-4CFB-9C80-4EEDA0C5BBA8}" type="pres">
      <dgm:prSet presAssocID="{E141C56E-1ED8-468C-B04E-2706FEB1219A}" presName="parentText" presStyleLbl="node1" presStyleIdx="2" presStyleCnt="3">
        <dgm:presLayoutVars>
          <dgm:chMax val="0"/>
          <dgm:bulletEnabled val="1"/>
        </dgm:presLayoutVars>
      </dgm:prSet>
      <dgm:spPr/>
      <dgm:t>
        <a:bodyPr/>
        <a:lstStyle/>
        <a:p>
          <a:endParaRPr lang="id-ID"/>
        </a:p>
      </dgm:t>
    </dgm:pt>
  </dgm:ptLst>
  <dgm:cxnLst>
    <dgm:cxn modelId="{BD621097-DEC1-4E24-B0C1-11BA5A41D6B4}" type="presOf" srcId="{5ABB40FD-7D70-4EBF-AD47-7722FEED34A1}" destId="{8FA7A4B2-E7C7-40D2-B449-0D4AE373F4A7}" srcOrd="0" destOrd="0" presId="urn:microsoft.com/office/officeart/2005/8/layout/vList2"/>
    <dgm:cxn modelId="{AC859793-1DDD-4FEE-AECE-B1FFC7ABF061}" srcId="{F7F7E48F-52E4-47F2-8B43-4C0DD7704A64}" destId="{5ABB40FD-7D70-4EBF-AD47-7722FEED34A1}" srcOrd="1" destOrd="0" parTransId="{197837F5-15B3-4C3D-9508-F3425AE4B58C}" sibTransId="{7571C852-3650-4AF4-A1E5-38AE6BE57DD4}"/>
    <dgm:cxn modelId="{5CF568DD-ADB9-432E-B6A1-F897BE38C37D}" type="presOf" srcId="{F7F7E48F-52E4-47F2-8B43-4C0DD7704A64}" destId="{46C1C1B1-4570-4320-8E61-276DB63988C1}" srcOrd="0" destOrd="0" presId="urn:microsoft.com/office/officeart/2005/8/layout/vList2"/>
    <dgm:cxn modelId="{CE31E429-90EC-4360-8512-750FB9980425}" srcId="{F7F7E48F-52E4-47F2-8B43-4C0DD7704A64}" destId="{DA1B86E4-6A55-423F-ABD0-609657553C33}" srcOrd="0" destOrd="0" parTransId="{818A26B0-483F-4F97-8EC9-924FD9D3BA2F}" sibTransId="{47CA1058-06B5-4FF9-81A1-9DB4EC0D9DDA}"/>
    <dgm:cxn modelId="{3801EEB0-6A99-48FE-8378-06D71F8267A2}" srcId="{F7F7E48F-52E4-47F2-8B43-4C0DD7704A64}" destId="{E141C56E-1ED8-468C-B04E-2706FEB1219A}" srcOrd="2" destOrd="0" parTransId="{58C0B8A0-3456-4810-BB52-A05C7BEEB375}" sibTransId="{B2233656-9E5E-4E36-8B76-4838DBBCD32E}"/>
    <dgm:cxn modelId="{70506740-4A0E-4A7E-A009-5C620BD80E21}" type="presOf" srcId="{E141C56E-1ED8-468C-B04E-2706FEB1219A}" destId="{E59F3133-86E9-4CFB-9C80-4EEDA0C5BBA8}" srcOrd="0" destOrd="0" presId="urn:microsoft.com/office/officeart/2005/8/layout/vList2"/>
    <dgm:cxn modelId="{DDC295AD-485C-4BD1-B9FE-2713B5796CF3}" type="presOf" srcId="{DA1B86E4-6A55-423F-ABD0-609657553C33}" destId="{0FFC2C2E-943B-4ECC-88A4-49ED70BD364B}" srcOrd="0" destOrd="0" presId="urn:microsoft.com/office/officeart/2005/8/layout/vList2"/>
    <dgm:cxn modelId="{A2236595-1961-4CE7-8E57-8A75F013F9A8}" type="presParOf" srcId="{46C1C1B1-4570-4320-8E61-276DB63988C1}" destId="{0FFC2C2E-943B-4ECC-88A4-49ED70BD364B}" srcOrd="0" destOrd="0" presId="urn:microsoft.com/office/officeart/2005/8/layout/vList2"/>
    <dgm:cxn modelId="{85D1E892-D56C-4282-BC70-2544E7A43AA9}" type="presParOf" srcId="{46C1C1B1-4570-4320-8E61-276DB63988C1}" destId="{93F0CD66-FB47-4AB1-AC6E-A0DC9CBF826F}" srcOrd="1" destOrd="0" presId="urn:microsoft.com/office/officeart/2005/8/layout/vList2"/>
    <dgm:cxn modelId="{E2944169-9307-4E05-A186-913CA014288E}" type="presParOf" srcId="{46C1C1B1-4570-4320-8E61-276DB63988C1}" destId="{8FA7A4B2-E7C7-40D2-B449-0D4AE373F4A7}" srcOrd="2" destOrd="0" presId="urn:microsoft.com/office/officeart/2005/8/layout/vList2"/>
    <dgm:cxn modelId="{0B6EAAE5-F10B-4384-B8B2-F3260BFE706B}" type="presParOf" srcId="{46C1C1B1-4570-4320-8E61-276DB63988C1}" destId="{33434A37-9E39-403E-A61E-A8AD80F4E22F}" srcOrd="3" destOrd="0" presId="urn:microsoft.com/office/officeart/2005/8/layout/vList2"/>
    <dgm:cxn modelId="{50E9A270-58BD-4F11-B7DF-770AF15577C2}" type="presParOf" srcId="{46C1C1B1-4570-4320-8E61-276DB63988C1}" destId="{E59F3133-86E9-4CFB-9C80-4EEDA0C5BBA8}" srcOrd="4"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1304ADF-051E-489B-B900-599DBAD407A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id-ID"/>
        </a:p>
      </dgm:t>
    </dgm:pt>
    <dgm:pt modelId="{CF468BE8-F3F5-493C-9480-D2E1A88C9D67}">
      <dgm:prSet custT="1">
        <dgm:style>
          <a:lnRef idx="3">
            <a:schemeClr val="lt1"/>
          </a:lnRef>
          <a:fillRef idx="1">
            <a:schemeClr val="accent6"/>
          </a:fillRef>
          <a:effectRef idx="1">
            <a:schemeClr val="accent6"/>
          </a:effectRef>
          <a:fontRef idx="minor">
            <a:schemeClr val="lt1"/>
          </a:fontRef>
        </dgm:style>
      </dgm:prSet>
      <dgm:spPr/>
      <dgm:t>
        <a:bodyPr/>
        <a:lstStyle/>
        <a:p>
          <a:pPr algn="ctr" rtl="0"/>
          <a:r>
            <a:rPr lang="en-US" sz="3600" b="1" dirty="0" err="1" smtClean="0"/>
            <a:t>Pengertian</a:t>
          </a:r>
          <a:r>
            <a:rPr lang="en-US" sz="3600" b="1" dirty="0" smtClean="0"/>
            <a:t> </a:t>
          </a:r>
          <a:r>
            <a:rPr lang="en-US" sz="3600" b="1" err="1" smtClean="0"/>
            <a:t>Asuransi</a:t>
          </a:r>
          <a:r>
            <a:rPr lang="id-ID" sz="3600" b="1" smtClean="0"/>
            <a:t>-regulasi</a:t>
          </a:r>
          <a:r>
            <a:rPr lang="en-US" sz="3600" b="1" dirty="0" smtClean="0"/>
            <a:t/>
          </a:r>
          <a:br>
            <a:rPr lang="en-US" sz="3600" b="1" dirty="0" smtClean="0"/>
          </a:br>
          <a:r>
            <a:rPr lang="id-ID" sz="3600" b="1" dirty="0" smtClean="0"/>
            <a:t>(</a:t>
          </a:r>
          <a:r>
            <a:rPr lang="en-US" sz="3600" b="1" dirty="0" err="1" smtClean="0"/>
            <a:t>Konvensional</a:t>
          </a:r>
          <a:r>
            <a:rPr lang="id-ID" sz="3600" b="1" dirty="0" smtClean="0"/>
            <a:t>)</a:t>
          </a:r>
          <a:endParaRPr lang="id-ID" sz="3600" b="1" dirty="0"/>
        </a:p>
      </dgm:t>
    </dgm:pt>
    <dgm:pt modelId="{2E1BA5D4-5511-4BBB-9DF8-27B90B575E66}" type="parTrans" cxnId="{94FD4B71-5AB0-4246-816D-4E2C7F84BD71}">
      <dgm:prSet/>
      <dgm:spPr/>
      <dgm:t>
        <a:bodyPr/>
        <a:lstStyle/>
        <a:p>
          <a:endParaRPr lang="id-ID"/>
        </a:p>
      </dgm:t>
    </dgm:pt>
    <dgm:pt modelId="{60499353-41BD-4E2F-9BC7-4DA0E981F24E}" type="sibTrans" cxnId="{94FD4B71-5AB0-4246-816D-4E2C7F84BD71}">
      <dgm:prSet/>
      <dgm:spPr/>
      <dgm:t>
        <a:bodyPr/>
        <a:lstStyle/>
        <a:p>
          <a:endParaRPr lang="id-ID"/>
        </a:p>
      </dgm:t>
    </dgm:pt>
    <dgm:pt modelId="{73450624-F5A6-4827-B590-2327F43E2FBC}" type="pres">
      <dgm:prSet presAssocID="{C1304ADF-051E-489B-B900-599DBAD407A2}" presName="linear" presStyleCnt="0">
        <dgm:presLayoutVars>
          <dgm:animLvl val="lvl"/>
          <dgm:resizeHandles val="exact"/>
        </dgm:presLayoutVars>
      </dgm:prSet>
      <dgm:spPr/>
      <dgm:t>
        <a:bodyPr/>
        <a:lstStyle/>
        <a:p>
          <a:endParaRPr lang="id-ID"/>
        </a:p>
      </dgm:t>
    </dgm:pt>
    <dgm:pt modelId="{8F0A246E-3E99-4DF0-9FFB-527525A3695D}" type="pres">
      <dgm:prSet presAssocID="{CF468BE8-F3F5-493C-9480-D2E1A88C9D67}" presName="parentText" presStyleLbl="node1" presStyleIdx="0" presStyleCnt="1" custLinFactNeighborY="6293">
        <dgm:presLayoutVars>
          <dgm:chMax val="0"/>
          <dgm:bulletEnabled val="1"/>
        </dgm:presLayoutVars>
      </dgm:prSet>
      <dgm:spPr/>
      <dgm:t>
        <a:bodyPr/>
        <a:lstStyle/>
        <a:p>
          <a:endParaRPr lang="id-ID"/>
        </a:p>
      </dgm:t>
    </dgm:pt>
  </dgm:ptLst>
  <dgm:cxnLst>
    <dgm:cxn modelId="{94FD4B71-5AB0-4246-816D-4E2C7F84BD71}" srcId="{C1304ADF-051E-489B-B900-599DBAD407A2}" destId="{CF468BE8-F3F5-493C-9480-D2E1A88C9D67}" srcOrd="0" destOrd="0" parTransId="{2E1BA5D4-5511-4BBB-9DF8-27B90B575E66}" sibTransId="{60499353-41BD-4E2F-9BC7-4DA0E981F24E}"/>
    <dgm:cxn modelId="{66B7C6B3-3665-426D-A5A4-F8D292052DD5}" type="presOf" srcId="{CF468BE8-F3F5-493C-9480-D2E1A88C9D67}" destId="{8F0A246E-3E99-4DF0-9FFB-527525A3695D}" srcOrd="0" destOrd="0" presId="urn:microsoft.com/office/officeart/2005/8/layout/vList2"/>
    <dgm:cxn modelId="{5B186CD3-9D26-490F-9EE9-FDF0AD45227A}" type="presOf" srcId="{C1304ADF-051E-489B-B900-599DBAD407A2}" destId="{73450624-F5A6-4827-B590-2327F43E2FBC}" srcOrd="0" destOrd="0" presId="urn:microsoft.com/office/officeart/2005/8/layout/vList2"/>
    <dgm:cxn modelId="{AC775331-DFBF-4793-8C1C-1967F5E95514}" type="presParOf" srcId="{73450624-F5A6-4827-B590-2327F43E2FBC}" destId="{8F0A246E-3E99-4DF0-9FFB-527525A3695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B94BF39-352E-48D3-B771-5E4B3D0F61BA}"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id-ID"/>
        </a:p>
      </dgm:t>
    </dgm:pt>
    <dgm:pt modelId="{241E1A94-216F-4A40-A7BE-E0C667058B74}">
      <dgm:prSet custT="1">
        <dgm:style>
          <a:lnRef idx="3">
            <a:schemeClr val="lt1"/>
          </a:lnRef>
          <a:fillRef idx="1">
            <a:schemeClr val="accent6"/>
          </a:fillRef>
          <a:effectRef idx="1">
            <a:schemeClr val="accent6"/>
          </a:effectRef>
          <a:fontRef idx="minor">
            <a:schemeClr val="lt1"/>
          </a:fontRef>
        </dgm:style>
      </dgm:prSet>
      <dgm:spPr/>
      <dgm:t>
        <a:bodyPr/>
        <a:lstStyle/>
        <a:p>
          <a:pPr algn="ctr" rtl="0"/>
          <a:r>
            <a:rPr lang="en-US" sz="2800" b="1" dirty="0" smtClean="0"/>
            <a:t>PENGELOLAAN RESIKO</a:t>
          </a:r>
          <a:endParaRPr lang="id-ID" sz="2800" b="1" dirty="0" smtClean="0"/>
        </a:p>
        <a:p>
          <a:pPr algn="ctr" rtl="0"/>
          <a:r>
            <a:rPr lang="id-ID" sz="2800" b="1" dirty="0" smtClean="0"/>
            <a:t>(</a:t>
          </a:r>
          <a:r>
            <a:rPr lang="en-US" sz="2800" b="1" dirty="0" err="1" smtClean="0"/>
            <a:t>Asuransi</a:t>
          </a:r>
          <a:r>
            <a:rPr lang="en-US" sz="2800" b="1" dirty="0" smtClean="0"/>
            <a:t> </a:t>
          </a:r>
          <a:r>
            <a:rPr lang="en-US" sz="2800" b="1" dirty="0" err="1" smtClean="0"/>
            <a:t>Konvensional</a:t>
          </a:r>
          <a:r>
            <a:rPr lang="id-ID" sz="2800" b="1" dirty="0" smtClean="0"/>
            <a:t> – </a:t>
          </a:r>
          <a:r>
            <a:rPr lang="id-ID" sz="2800" b="1" i="1" dirty="0" smtClean="0"/>
            <a:t>Transfer Of Risk</a:t>
          </a:r>
          <a:r>
            <a:rPr lang="id-ID" sz="2800" b="1" dirty="0" smtClean="0"/>
            <a:t>)</a:t>
          </a:r>
          <a:endParaRPr lang="id-ID" sz="2800" dirty="0"/>
        </a:p>
      </dgm:t>
    </dgm:pt>
    <dgm:pt modelId="{C2BF75AA-FC7B-4684-8EB3-914F6B6FC1D4}" type="parTrans" cxnId="{F8C682B1-81CB-4C32-8B3D-C7779A64EF35}">
      <dgm:prSet/>
      <dgm:spPr/>
      <dgm:t>
        <a:bodyPr/>
        <a:lstStyle/>
        <a:p>
          <a:pPr algn="ctr"/>
          <a:endParaRPr lang="id-ID" sz="2400"/>
        </a:p>
      </dgm:t>
    </dgm:pt>
    <dgm:pt modelId="{3FBD012A-693B-4A27-9E7C-1F42E62C1AD3}" type="sibTrans" cxnId="{F8C682B1-81CB-4C32-8B3D-C7779A64EF35}">
      <dgm:prSet/>
      <dgm:spPr/>
      <dgm:t>
        <a:bodyPr/>
        <a:lstStyle/>
        <a:p>
          <a:pPr algn="ctr"/>
          <a:endParaRPr lang="id-ID" sz="2400"/>
        </a:p>
      </dgm:t>
    </dgm:pt>
    <dgm:pt modelId="{CDB89C95-EB31-404C-82EC-EC56686B0EE2}" type="pres">
      <dgm:prSet presAssocID="{8B94BF39-352E-48D3-B771-5E4B3D0F61BA}" presName="linear" presStyleCnt="0">
        <dgm:presLayoutVars>
          <dgm:animLvl val="lvl"/>
          <dgm:resizeHandles val="exact"/>
        </dgm:presLayoutVars>
      </dgm:prSet>
      <dgm:spPr/>
      <dgm:t>
        <a:bodyPr/>
        <a:lstStyle/>
        <a:p>
          <a:endParaRPr lang="id-ID"/>
        </a:p>
      </dgm:t>
    </dgm:pt>
    <dgm:pt modelId="{1103F4D9-BA58-47D8-BEDF-E5A7482D7591}" type="pres">
      <dgm:prSet presAssocID="{241E1A94-216F-4A40-A7BE-E0C667058B74}" presName="parentText" presStyleLbl="node1" presStyleIdx="0" presStyleCnt="1">
        <dgm:presLayoutVars>
          <dgm:chMax val="0"/>
          <dgm:bulletEnabled val="1"/>
        </dgm:presLayoutVars>
      </dgm:prSet>
      <dgm:spPr/>
      <dgm:t>
        <a:bodyPr/>
        <a:lstStyle/>
        <a:p>
          <a:endParaRPr lang="id-ID"/>
        </a:p>
      </dgm:t>
    </dgm:pt>
  </dgm:ptLst>
  <dgm:cxnLst>
    <dgm:cxn modelId="{A07D3B38-D54D-43F1-BE1B-1122EDA33FE7}" type="presOf" srcId="{241E1A94-216F-4A40-A7BE-E0C667058B74}" destId="{1103F4D9-BA58-47D8-BEDF-E5A7482D7591}" srcOrd="0" destOrd="0" presId="urn:microsoft.com/office/officeart/2005/8/layout/vList2"/>
    <dgm:cxn modelId="{CD38A17F-4A1A-4C40-BDC0-78650B96C77E}" type="presOf" srcId="{8B94BF39-352E-48D3-B771-5E4B3D0F61BA}" destId="{CDB89C95-EB31-404C-82EC-EC56686B0EE2}" srcOrd="0" destOrd="0" presId="urn:microsoft.com/office/officeart/2005/8/layout/vList2"/>
    <dgm:cxn modelId="{F8C682B1-81CB-4C32-8B3D-C7779A64EF35}" srcId="{8B94BF39-352E-48D3-B771-5E4B3D0F61BA}" destId="{241E1A94-216F-4A40-A7BE-E0C667058B74}" srcOrd="0" destOrd="0" parTransId="{C2BF75AA-FC7B-4684-8EB3-914F6B6FC1D4}" sibTransId="{3FBD012A-693B-4A27-9E7C-1F42E62C1AD3}"/>
    <dgm:cxn modelId="{01E5A470-361E-4BBA-A3CD-25047D39990B}" type="presParOf" srcId="{CDB89C95-EB31-404C-82EC-EC56686B0EE2}" destId="{1103F4D9-BA58-47D8-BEDF-E5A7482D7591}"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3584941-D1D0-4D59-99D0-F85A5C96FBEC}" type="doc">
      <dgm:prSet loTypeId="urn:microsoft.com/office/officeart/2005/8/layout/vList3#2" loCatId="list" qsTypeId="urn:microsoft.com/office/officeart/2005/8/quickstyle/3d2" qsCatId="3D" csTypeId="urn:microsoft.com/office/officeart/2005/8/colors/accent1_2" csCatId="accent1" phldr="1"/>
      <dgm:spPr/>
      <dgm:t>
        <a:bodyPr/>
        <a:lstStyle/>
        <a:p>
          <a:endParaRPr lang="id-ID"/>
        </a:p>
      </dgm:t>
    </dgm:pt>
    <dgm:pt modelId="{C1AA79CA-DDA7-4E58-B43B-3AA12774BDF8}">
      <dgm:prSet/>
      <dgm:spPr>
        <a:solidFill>
          <a:schemeClr val="bg1">
            <a:lumMod val="75000"/>
          </a:schemeClr>
        </a:solidFill>
      </dgm:spPr>
      <dgm:t>
        <a:bodyPr/>
        <a:lstStyle/>
        <a:p>
          <a:pPr rtl="0"/>
          <a:r>
            <a:rPr lang="en-US" b="1" dirty="0" err="1" smtClean="0">
              <a:solidFill>
                <a:schemeClr val="tx1">
                  <a:lumMod val="75000"/>
                  <a:lumOff val="25000"/>
                </a:schemeClr>
              </a:solidFill>
            </a:rPr>
            <a:t>Pengalihan</a:t>
          </a:r>
          <a:r>
            <a:rPr lang="en-US" b="1" dirty="0" smtClean="0">
              <a:solidFill>
                <a:schemeClr val="tx1">
                  <a:lumMod val="75000"/>
                  <a:lumOff val="25000"/>
                </a:schemeClr>
              </a:solidFill>
            </a:rPr>
            <a:t> </a:t>
          </a:r>
          <a:r>
            <a:rPr lang="en-US" b="1" dirty="0" err="1" smtClean="0">
              <a:solidFill>
                <a:schemeClr val="tx1">
                  <a:lumMod val="75000"/>
                  <a:lumOff val="25000"/>
                </a:schemeClr>
              </a:solidFill>
            </a:rPr>
            <a:t>risiko</a:t>
          </a:r>
          <a:r>
            <a:rPr lang="en-US" b="1" dirty="0" smtClean="0">
              <a:solidFill>
                <a:schemeClr val="tx1">
                  <a:lumMod val="75000"/>
                  <a:lumOff val="25000"/>
                </a:schemeClr>
              </a:solidFill>
            </a:rPr>
            <a:t> </a:t>
          </a:r>
          <a:r>
            <a:rPr lang="en-US" b="1" dirty="0" err="1" smtClean="0">
              <a:solidFill>
                <a:schemeClr val="tx1">
                  <a:lumMod val="75000"/>
                  <a:lumOff val="25000"/>
                </a:schemeClr>
              </a:solidFill>
            </a:rPr>
            <a:t>finansial</a:t>
          </a:r>
          <a:r>
            <a:rPr lang="en-US" b="1" dirty="0" smtClean="0">
              <a:solidFill>
                <a:schemeClr val="tx1">
                  <a:lumMod val="75000"/>
                  <a:lumOff val="25000"/>
                </a:schemeClr>
              </a:solidFill>
            </a:rPr>
            <a:t> </a:t>
          </a:r>
          <a:r>
            <a:rPr lang="en-US" b="1" dirty="0" err="1" smtClean="0">
              <a:solidFill>
                <a:schemeClr val="tx1">
                  <a:lumMod val="75000"/>
                  <a:lumOff val="25000"/>
                </a:schemeClr>
              </a:solidFill>
            </a:rPr>
            <a:t>dari</a:t>
          </a:r>
          <a:r>
            <a:rPr lang="en-US" b="1" dirty="0" smtClean="0">
              <a:solidFill>
                <a:schemeClr val="tx1">
                  <a:lumMod val="75000"/>
                  <a:lumOff val="25000"/>
                </a:schemeClr>
              </a:solidFill>
            </a:rPr>
            <a:t> </a:t>
          </a:r>
          <a:r>
            <a:rPr lang="id-ID" b="1" dirty="0" smtClean="0">
              <a:solidFill>
                <a:schemeClr val="tx1">
                  <a:lumMod val="75000"/>
                  <a:lumOff val="25000"/>
                </a:schemeClr>
              </a:solidFill>
            </a:rPr>
            <a:t>T</a:t>
          </a:r>
          <a:r>
            <a:rPr lang="en-US" b="1" dirty="0" err="1" smtClean="0">
              <a:solidFill>
                <a:schemeClr val="tx1">
                  <a:lumMod val="75000"/>
                  <a:lumOff val="25000"/>
                </a:schemeClr>
              </a:solidFill>
            </a:rPr>
            <a:t>ertanggung</a:t>
          </a:r>
          <a:r>
            <a:rPr lang="en-US" b="1" dirty="0" smtClean="0">
              <a:solidFill>
                <a:schemeClr val="tx1">
                  <a:lumMod val="75000"/>
                  <a:lumOff val="25000"/>
                </a:schemeClr>
              </a:solidFill>
            </a:rPr>
            <a:t> </a:t>
          </a:r>
          <a:r>
            <a:rPr lang="en-US" b="1" dirty="0" err="1" smtClean="0">
              <a:solidFill>
                <a:schemeClr val="tx1">
                  <a:lumMod val="75000"/>
                  <a:lumOff val="25000"/>
                </a:schemeClr>
              </a:solidFill>
            </a:rPr>
            <a:t>ke</a:t>
          </a:r>
          <a:r>
            <a:rPr lang="en-US" b="1" dirty="0" smtClean="0">
              <a:solidFill>
                <a:schemeClr val="tx1">
                  <a:lumMod val="75000"/>
                  <a:lumOff val="25000"/>
                </a:schemeClr>
              </a:solidFill>
            </a:rPr>
            <a:t> </a:t>
          </a:r>
          <a:r>
            <a:rPr lang="id-ID" b="1" dirty="0" smtClean="0">
              <a:solidFill>
                <a:schemeClr val="tx1">
                  <a:lumMod val="75000"/>
                  <a:lumOff val="25000"/>
                </a:schemeClr>
              </a:solidFill>
            </a:rPr>
            <a:t>P</a:t>
          </a:r>
          <a:r>
            <a:rPr lang="en-US" b="1" dirty="0" err="1" smtClean="0">
              <a:solidFill>
                <a:schemeClr val="tx1">
                  <a:lumMod val="75000"/>
                  <a:lumOff val="25000"/>
                </a:schemeClr>
              </a:solidFill>
            </a:rPr>
            <a:t>enanggung</a:t>
          </a:r>
          <a:r>
            <a:rPr lang="en-US" b="1" dirty="0" smtClean="0">
              <a:solidFill>
                <a:schemeClr val="tx1">
                  <a:lumMod val="75000"/>
                  <a:lumOff val="25000"/>
                </a:schemeClr>
              </a:solidFill>
            </a:rPr>
            <a:t>.</a:t>
          </a:r>
          <a:endParaRPr lang="id-ID" b="1" dirty="0">
            <a:solidFill>
              <a:schemeClr val="tx1">
                <a:lumMod val="75000"/>
                <a:lumOff val="25000"/>
              </a:schemeClr>
            </a:solidFill>
          </a:endParaRPr>
        </a:p>
      </dgm:t>
    </dgm:pt>
    <dgm:pt modelId="{22DB6A52-01B5-419D-BD72-349F54369179}" type="parTrans" cxnId="{28341177-8291-4AF3-B3B3-875C03295E19}">
      <dgm:prSet/>
      <dgm:spPr/>
      <dgm:t>
        <a:bodyPr/>
        <a:lstStyle/>
        <a:p>
          <a:endParaRPr lang="id-ID">
            <a:solidFill>
              <a:schemeClr val="tx1">
                <a:lumMod val="75000"/>
                <a:lumOff val="25000"/>
              </a:schemeClr>
            </a:solidFill>
          </a:endParaRPr>
        </a:p>
      </dgm:t>
    </dgm:pt>
    <dgm:pt modelId="{BD52E4B6-D00C-4D09-9C30-8BE3FFD5DF8C}" type="sibTrans" cxnId="{28341177-8291-4AF3-B3B3-875C03295E19}">
      <dgm:prSet/>
      <dgm:spPr/>
      <dgm:t>
        <a:bodyPr/>
        <a:lstStyle/>
        <a:p>
          <a:endParaRPr lang="id-ID">
            <a:solidFill>
              <a:schemeClr val="tx1">
                <a:lumMod val="75000"/>
                <a:lumOff val="25000"/>
              </a:schemeClr>
            </a:solidFill>
          </a:endParaRPr>
        </a:p>
      </dgm:t>
    </dgm:pt>
    <dgm:pt modelId="{6E1026F6-E99A-4347-A342-934646DCF8FF}">
      <dgm:prSet/>
      <dgm:spPr>
        <a:solidFill>
          <a:schemeClr val="bg1">
            <a:lumMod val="75000"/>
          </a:schemeClr>
        </a:solidFill>
      </dgm:spPr>
      <dgm:t>
        <a:bodyPr/>
        <a:lstStyle/>
        <a:p>
          <a:pPr rtl="0"/>
          <a:r>
            <a:rPr lang="en-US" b="1" dirty="0" smtClean="0">
              <a:solidFill>
                <a:schemeClr val="tx1">
                  <a:lumMod val="75000"/>
                  <a:lumOff val="25000"/>
                </a:schemeClr>
              </a:solidFill>
            </a:rPr>
            <a:t>Perusahaan </a:t>
          </a:r>
          <a:r>
            <a:rPr lang="en-US" b="1" dirty="0" err="1" smtClean="0">
              <a:solidFill>
                <a:schemeClr val="tx1">
                  <a:lumMod val="75000"/>
                  <a:lumOff val="25000"/>
                </a:schemeClr>
              </a:solidFill>
            </a:rPr>
            <a:t>Asuransi</a:t>
          </a:r>
          <a:r>
            <a:rPr lang="en-US" b="1" dirty="0" smtClean="0">
              <a:solidFill>
                <a:schemeClr val="tx1">
                  <a:lumMod val="75000"/>
                  <a:lumOff val="25000"/>
                </a:schemeClr>
              </a:solidFill>
            </a:rPr>
            <a:t> </a:t>
          </a:r>
          <a:r>
            <a:rPr lang="en-US" b="1" dirty="0" err="1" smtClean="0">
              <a:solidFill>
                <a:schemeClr val="tx1">
                  <a:lumMod val="75000"/>
                  <a:lumOff val="25000"/>
                </a:schemeClr>
              </a:solidFill>
            </a:rPr>
            <a:t>bertindak</a:t>
          </a:r>
          <a:r>
            <a:rPr lang="en-US" b="1" dirty="0" smtClean="0">
              <a:solidFill>
                <a:schemeClr val="tx1">
                  <a:lumMod val="75000"/>
                  <a:lumOff val="25000"/>
                </a:schemeClr>
              </a:solidFill>
            </a:rPr>
            <a:t> </a:t>
          </a:r>
          <a:r>
            <a:rPr lang="en-US" b="1" dirty="0" err="1" smtClean="0">
              <a:solidFill>
                <a:schemeClr val="tx1">
                  <a:lumMod val="75000"/>
                  <a:lumOff val="25000"/>
                </a:schemeClr>
              </a:solidFill>
            </a:rPr>
            <a:t>sebagai</a:t>
          </a:r>
          <a:r>
            <a:rPr lang="en-US" b="1" dirty="0" smtClean="0">
              <a:solidFill>
                <a:schemeClr val="tx1">
                  <a:lumMod val="75000"/>
                  <a:lumOff val="25000"/>
                </a:schemeClr>
              </a:solidFill>
            </a:rPr>
            <a:t> </a:t>
          </a:r>
          <a:r>
            <a:rPr lang="en-US" b="1" dirty="0" err="1" smtClean="0">
              <a:solidFill>
                <a:schemeClr val="tx1">
                  <a:lumMod val="75000"/>
                  <a:lumOff val="25000"/>
                </a:schemeClr>
              </a:solidFill>
            </a:rPr>
            <a:t>Penanggung</a:t>
          </a:r>
          <a:endParaRPr lang="en-US" b="1" dirty="0">
            <a:solidFill>
              <a:schemeClr val="tx1">
                <a:lumMod val="75000"/>
                <a:lumOff val="25000"/>
              </a:schemeClr>
            </a:solidFill>
          </a:endParaRPr>
        </a:p>
      </dgm:t>
    </dgm:pt>
    <dgm:pt modelId="{574E83CA-D217-4D3F-87CC-BBF51E1E7C27}" type="parTrans" cxnId="{7C4D2C4A-9E65-44EB-93D6-4AEADB5C15B5}">
      <dgm:prSet/>
      <dgm:spPr/>
      <dgm:t>
        <a:bodyPr/>
        <a:lstStyle/>
        <a:p>
          <a:endParaRPr lang="id-ID">
            <a:solidFill>
              <a:schemeClr val="tx1">
                <a:lumMod val="75000"/>
                <a:lumOff val="25000"/>
              </a:schemeClr>
            </a:solidFill>
          </a:endParaRPr>
        </a:p>
      </dgm:t>
    </dgm:pt>
    <dgm:pt modelId="{E4925F12-01EA-416A-BB87-C6299ADB3885}" type="sibTrans" cxnId="{7C4D2C4A-9E65-44EB-93D6-4AEADB5C15B5}">
      <dgm:prSet/>
      <dgm:spPr/>
      <dgm:t>
        <a:bodyPr/>
        <a:lstStyle/>
        <a:p>
          <a:endParaRPr lang="id-ID">
            <a:solidFill>
              <a:schemeClr val="tx1">
                <a:lumMod val="75000"/>
                <a:lumOff val="25000"/>
              </a:schemeClr>
            </a:solidFill>
          </a:endParaRPr>
        </a:p>
      </dgm:t>
    </dgm:pt>
    <dgm:pt modelId="{FC0B5156-788B-4267-A867-956B9906513A}">
      <dgm:prSet/>
      <dgm:spPr>
        <a:solidFill>
          <a:schemeClr val="bg1">
            <a:lumMod val="75000"/>
          </a:schemeClr>
        </a:solidFill>
      </dgm:spPr>
      <dgm:t>
        <a:bodyPr/>
        <a:lstStyle/>
        <a:p>
          <a:pPr rtl="0"/>
          <a:r>
            <a:rPr lang="en-US" b="1" dirty="0" err="1" smtClean="0">
              <a:solidFill>
                <a:schemeClr val="tx1">
                  <a:lumMod val="75000"/>
                  <a:lumOff val="25000"/>
                </a:schemeClr>
              </a:solidFill>
            </a:rPr>
            <a:t>Pengalihan</a:t>
          </a:r>
          <a:r>
            <a:rPr lang="en-US" b="1" dirty="0" smtClean="0">
              <a:solidFill>
                <a:schemeClr val="tx1">
                  <a:lumMod val="75000"/>
                  <a:lumOff val="25000"/>
                </a:schemeClr>
              </a:solidFill>
            </a:rPr>
            <a:t> Dana </a:t>
          </a:r>
          <a:r>
            <a:rPr lang="en-US" b="1" dirty="0" err="1" smtClean="0">
              <a:solidFill>
                <a:schemeClr val="tx1">
                  <a:lumMod val="75000"/>
                  <a:lumOff val="25000"/>
                </a:schemeClr>
              </a:solidFill>
            </a:rPr>
            <a:t>dari</a:t>
          </a:r>
          <a:r>
            <a:rPr lang="en-US" b="1" dirty="0" smtClean="0">
              <a:solidFill>
                <a:schemeClr val="tx1">
                  <a:lumMod val="75000"/>
                  <a:lumOff val="25000"/>
                </a:schemeClr>
              </a:solidFill>
            </a:rPr>
            <a:t> </a:t>
          </a:r>
          <a:r>
            <a:rPr lang="id-ID" b="1" dirty="0" smtClean="0">
              <a:solidFill>
                <a:schemeClr val="tx1">
                  <a:lumMod val="75000"/>
                  <a:lumOff val="25000"/>
                </a:schemeClr>
              </a:solidFill>
            </a:rPr>
            <a:t>T</a:t>
          </a:r>
          <a:r>
            <a:rPr lang="en-US" b="1" dirty="0" err="1" smtClean="0">
              <a:solidFill>
                <a:schemeClr val="tx1">
                  <a:lumMod val="75000"/>
                  <a:lumOff val="25000"/>
                </a:schemeClr>
              </a:solidFill>
            </a:rPr>
            <a:t>ertanggung</a:t>
          </a:r>
          <a:r>
            <a:rPr lang="en-US" b="1" dirty="0" smtClean="0">
              <a:solidFill>
                <a:schemeClr val="tx1">
                  <a:lumMod val="75000"/>
                  <a:lumOff val="25000"/>
                </a:schemeClr>
              </a:solidFill>
            </a:rPr>
            <a:t> </a:t>
          </a:r>
          <a:r>
            <a:rPr lang="en-US" b="1" dirty="0" err="1" smtClean="0">
              <a:solidFill>
                <a:schemeClr val="tx1">
                  <a:lumMod val="75000"/>
                  <a:lumOff val="25000"/>
                </a:schemeClr>
              </a:solidFill>
            </a:rPr>
            <a:t>ke</a:t>
          </a:r>
          <a:r>
            <a:rPr lang="en-US" b="1" dirty="0" smtClean="0">
              <a:solidFill>
                <a:schemeClr val="tx1">
                  <a:lumMod val="75000"/>
                  <a:lumOff val="25000"/>
                </a:schemeClr>
              </a:solidFill>
            </a:rPr>
            <a:t> </a:t>
          </a:r>
          <a:r>
            <a:rPr lang="id-ID" b="1" dirty="0" smtClean="0">
              <a:solidFill>
                <a:schemeClr val="tx1">
                  <a:lumMod val="75000"/>
                  <a:lumOff val="25000"/>
                </a:schemeClr>
              </a:solidFill>
            </a:rPr>
            <a:t>P</a:t>
          </a:r>
          <a:r>
            <a:rPr lang="en-US" b="1" dirty="0" err="1" smtClean="0">
              <a:solidFill>
                <a:schemeClr val="tx1">
                  <a:lumMod val="75000"/>
                  <a:lumOff val="25000"/>
                </a:schemeClr>
              </a:solidFill>
            </a:rPr>
            <a:t>enanggung</a:t>
          </a:r>
          <a:endParaRPr lang="en-US" b="1" dirty="0">
            <a:solidFill>
              <a:schemeClr val="tx1">
                <a:lumMod val="75000"/>
                <a:lumOff val="25000"/>
              </a:schemeClr>
            </a:solidFill>
          </a:endParaRPr>
        </a:p>
      </dgm:t>
    </dgm:pt>
    <dgm:pt modelId="{EF8E9FAE-9363-4F76-AE52-C10310A3B731}" type="parTrans" cxnId="{3A03FEC4-55F8-4BD9-B2E8-4AB03E474FA6}">
      <dgm:prSet/>
      <dgm:spPr/>
      <dgm:t>
        <a:bodyPr/>
        <a:lstStyle/>
        <a:p>
          <a:endParaRPr lang="id-ID">
            <a:solidFill>
              <a:schemeClr val="tx1">
                <a:lumMod val="75000"/>
                <a:lumOff val="25000"/>
              </a:schemeClr>
            </a:solidFill>
          </a:endParaRPr>
        </a:p>
      </dgm:t>
    </dgm:pt>
    <dgm:pt modelId="{1EA1412D-03F9-4FF4-BCB8-6B0175F176E2}" type="sibTrans" cxnId="{3A03FEC4-55F8-4BD9-B2E8-4AB03E474FA6}">
      <dgm:prSet/>
      <dgm:spPr/>
      <dgm:t>
        <a:bodyPr/>
        <a:lstStyle/>
        <a:p>
          <a:endParaRPr lang="id-ID">
            <a:solidFill>
              <a:schemeClr val="tx1">
                <a:lumMod val="75000"/>
                <a:lumOff val="25000"/>
              </a:schemeClr>
            </a:solidFill>
          </a:endParaRPr>
        </a:p>
      </dgm:t>
    </dgm:pt>
    <dgm:pt modelId="{8F921448-5C70-410E-9B13-ACF2A7E17FAF}">
      <dgm:prSet/>
      <dgm:spPr>
        <a:solidFill>
          <a:schemeClr val="bg1">
            <a:lumMod val="75000"/>
          </a:schemeClr>
        </a:solidFill>
      </dgm:spPr>
      <dgm:t>
        <a:bodyPr/>
        <a:lstStyle/>
        <a:p>
          <a:pPr rtl="0"/>
          <a:r>
            <a:rPr lang="en-US" b="1" err="1" smtClean="0">
              <a:solidFill>
                <a:schemeClr val="tx1">
                  <a:lumMod val="75000"/>
                  <a:lumOff val="25000"/>
                </a:schemeClr>
              </a:solidFill>
            </a:rPr>
            <a:t>Premi</a:t>
          </a:r>
          <a:r>
            <a:rPr lang="en-US" b="1" smtClean="0">
              <a:solidFill>
                <a:schemeClr val="tx1">
                  <a:lumMod val="75000"/>
                  <a:lumOff val="25000"/>
                </a:schemeClr>
              </a:solidFill>
            </a:rPr>
            <a:t> menjadi Pendapatan Perusahaan</a:t>
          </a:r>
          <a:endParaRPr lang="en-US" b="1" dirty="0">
            <a:solidFill>
              <a:schemeClr val="tx1">
                <a:lumMod val="75000"/>
                <a:lumOff val="25000"/>
              </a:schemeClr>
            </a:solidFill>
          </a:endParaRPr>
        </a:p>
      </dgm:t>
    </dgm:pt>
    <dgm:pt modelId="{72FD07C6-0EE5-43B8-9767-242270DA7C0E}" type="parTrans" cxnId="{677776EA-96F2-4C17-AF3D-51B571C10FC9}">
      <dgm:prSet/>
      <dgm:spPr/>
      <dgm:t>
        <a:bodyPr/>
        <a:lstStyle/>
        <a:p>
          <a:endParaRPr lang="id-ID">
            <a:solidFill>
              <a:schemeClr val="tx1">
                <a:lumMod val="75000"/>
                <a:lumOff val="25000"/>
              </a:schemeClr>
            </a:solidFill>
          </a:endParaRPr>
        </a:p>
      </dgm:t>
    </dgm:pt>
    <dgm:pt modelId="{E1C85DC6-474B-4A9A-8A32-23FE6FF607F2}" type="sibTrans" cxnId="{677776EA-96F2-4C17-AF3D-51B571C10FC9}">
      <dgm:prSet/>
      <dgm:spPr/>
      <dgm:t>
        <a:bodyPr/>
        <a:lstStyle/>
        <a:p>
          <a:endParaRPr lang="id-ID">
            <a:solidFill>
              <a:schemeClr val="tx1">
                <a:lumMod val="75000"/>
                <a:lumOff val="25000"/>
              </a:schemeClr>
            </a:solidFill>
          </a:endParaRPr>
        </a:p>
      </dgm:t>
    </dgm:pt>
    <dgm:pt modelId="{A303EE31-ED79-487E-93D0-771A04260A27}">
      <dgm:prSet/>
      <dgm:spPr>
        <a:solidFill>
          <a:schemeClr val="bg1">
            <a:lumMod val="75000"/>
          </a:schemeClr>
        </a:solidFill>
      </dgm:spPr>
      <dgm:t>
        <a:bodyPr/>
        <a:lstStyle/>
        <a:p>
          <a:pPr rtl="0"/>
          <a:r>
            <a:rPr lang="en-US" b="1" err="1" smtClean="0">
              <a:solidFill>
                <a:schemeClr val="tx1">
                  <a:lumMod val="75000"/>
                  <a:lumOff val="25000"/>
                </a:schemeClr>
              </a:solidFill>
            </a:rPr>
            <a:t>Klaim</a:t>
          </a:r>
          <a:r>
            <a:rPr lang="en-US" b="1" smtClean="0">
              <a:solidFill>
                <a:schemeClr val="tx1">
                  <a:lumMod val="75000"/>
                  <a:lumOff val="25000"/>
                </a:schemeClr>
              </a:solidFill>
            </a:rPr>
            <a:t> merupakan Biaya perusahaan</a:t>
          </a:r>
          <a:endParaRPr lang="en-US" b="1" dirty="0">
            <a:solidFill>
              <a:schemeClr val="tx1">
                <a:lumMod val="75000"/>
                <a:lumOff val="25000"/>
              </a:schemeClr>
            </a:solidFill>
          </a:endParaRPr>
        </a:p>
      </dgm:t>
    </dgm:pt>
    <dgm:pt modelId="{A413E50C-EE07-419D-805E-4B84D11FCC99}" type="parTrans" cxnId="{A908C4CA-93D3-4D55-9B07-5FBCE8C17DA9}">
      <dgm:prSet/>
      <dgm:spPr/>
      <dgm:t>
        <a:bodyPr/>
        <a:lstStyle/>
        <a:p>
          <a:endParaRPr lang="id-ID">
            <a:solidFill>
              <a:schemeClr val="tx1">
                <a:lumMod val="75000"/>
                <a:lumOff val="25000"/>
              </a:schemeClr>
            </a:solidFill>
          </a:endParaRPr>
        </a:p>
      </dgm:t>
    </dgm:pt>
    <dgm:pt modelId="{FEAA66BD-8D4B-4B3E-AC71-B7F5958AE570}" type="sibTrans" cxnId="{A908C4CA-93D3-4D55-9B07-5FBCE8C17DA9}">
      <dgm:prSet/>
      <dgm:spPr/>
      <dgm:t>
        <a:bodyPr/>
        <a:lstStyle/>
        <a:p>
          <a:endParaRPr lang="id-ID">
            <a:solidFill>
              <a:schemeClr val="tx1">
                <a:lumMod val="75000"/>
                <a:lumOff val="25000"/>
              </a:schemeClr>
            </a:solidFill>
          </a:endParaRPr>
        </a:p>
      </dgm:t>
    </dgm:pt>
    <dgm:pt modelId="{2C8097E4-CAB7-464D-A0E2-366F7881713F}" type="pres">
      <dgm:prSet presAssocID="{53584941-D1D0-4D59-99D0-F85A5C96FBEC}" presName="linearFlow" presStyleCnt="0">
        <dgm:presLayoutVars>
          <dgm:dir/>
          <dgm:resizeHandles val="exact"/>
        </dgm:presLayoutVars>
      </dgm:prSet>
      <dgm:spPr/>
      <dgm:t>
        <a:bodyPr/>
        <a:lstStyle/>
        <a:p>
          <a:endParaRPr lang="id-ID"/>
        </a:p>
      </dgm:t>
    </dgm:pt>
    <dgm:pt modelId="{955BE3B8-22FB-4470-AB1C-22A4139EBFE4}" type="pres">
      <dgm:prSet presAssocID="{C1AA79CA-DDA7-4E58-B43B-3AA12774BDF8}" presName="composite" presStyleCnt="0"/>
      <dgm:spPr/>
    </dgm:pt>
    <dgm:pt modelId="{232093B8-5069-492E-B599-824505F7D7D6}" type="pres">
      <dgm:prSet presAssocID="{C1AA79CA-DDA7-4E58-B43B-3AA12774BDF8}" presName="imgShp" presStyleLbl="fgImgPlace1" presStyleIdx="0" presStyleCnt="5"/>
      <dgm:spPr>
        <a:blipFill rotWithShape="0">
          <a:blip xmlns:r="http://schemas.openxmlformats.org/officeDocument/2006/relationships" r:embed="rId1"/>
          <a:stretch>
            <a:fillRect/>
          </a:stretch>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z="152400" prstMaterial="metal">
          <a:bevelT w="88900" h="88900"/>
        </a:sp3d>
      </dgm:spPr>
    </dgm:pt>
    <dgm:pt modelId="{07288239-9247-4DD1-89F4-A44A2C8B7D05}" type="pres">
      <dgm:prSet presAssocID="{C1AA79CA-DDA7-4E58-B43B-3AA12774BDF8}" presName="txShp" presStyleLbl="node1" presStyleIdx="0" presStyleCnt="5">
        <dgm:presLayoutVars>
          <dgm:bulletEnabled val="1"/>
        </dgm:presLayoutVars>
      </dgm:prSet>
      <dgm:spPr/>
      <dgm:t>
        <a:bodyPr/>
        <a:lstStyle/>
        <a:p>
          <a:endParaRPr lang="id-ID"/>
        </a:p>
      </dgm:t>
    </dgm:pt>
    <dgm:pt modelId="{4F76C272-27CF-4499-8A38-1F1A203AC2BA}" type="pres">
      <dgm:prSet presAssocID="{BD52E4B6-D00C-4D09-9C30-8BE3FFD5DF8C}" presName="spacing" presStyleCnt="0"/>
      <dgm:spPr/>
    </dgm:pt>
    <dgm:pt modelId="{F4D97558-91BD-492D-BCBC-CF6713466727}" type="pres">
      <dgm:prSet presAssocID="{6E1026F6-E99A-4347-A342-934646DCF8FF}" presName="composite" presStyleCnt="0"/>
      <dgm:spPr/>
    </dgm:pt>
    <dgm:pt modelId="{54E54EF4-0212-438E-98F2-2E9EA2D7167C}" type="pres">
      <dgm:prSet presAssocID="{6E1026F6-E99A-4347-A342-934646DCF8FF}" presName="imgShp" presStyleLbl="fgImgPlace1" presStyleIdx="1" presStyleCnt="5"/>
      <dgm:spPr>
        <a:blipFill rotWithShape="0">
          <a:blip xmlns:r="http://schemas.openxmlformats.org/officeDocument/2006/relationships" r:embed="rId1"/>
          <a:stretch>
            <a:fillRect/>
          </a:stretch>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z="152400" prstMaterial="metal">
          <a:bevelT w="88900" h="88900"/>
        </a:sp3d>
      </dgm:spPr>
    </dgm:pt>
    <dgm:pt modelId="{FC461935-7E4D-4F8A-B7F7-18472C87C0D6}" type="pres">
      <dgm:prSet presAssocID="{6E1026F6-E99A-4347-A342-934646DCF8FF}" presName="txShp" presStyleLbl="node1" presStyleIdx="1" presStyleCnt="5">
        <dgm:presLayoutVars>
          <dgm:bulletEnabled val="1"/>
        </dgm:presLayoutVars>
      </dgm:prSet>
      <dgm:spPr/>
      <dgm:t>
        <a:bodyPr/>
        <a:lstStyle/>
        <a:p>
          <a:endParaRPr lang="id-ID"/>
        </a:p>
      </dgm:t>
    </dgm:pt>
    <dgm:pt modelId="{80AAD165-6A4C-4A35-8ACD-A5184CF06D59}" type="pres">
      <dgm:prSet presAssocID="{E4925F12-01EA-416A-BB87-C6299ADB3885}" presName="spacing" presStyleCnt="0"/>
      <dgm:spPr/>
    </dgm:pt>
    <dgm:pt modelId="{39DCEB5D-D5D4-4584-A1CD-EE12C64ADED3}" type="pres">
      <dgm:prSet presAssocID="{FC0B5156-788B-4267-A867-956B9906513A}" presName="composite" presStyleCnt="0"/>
      <dgm:spPr/>
    </dgm:pt>
    <dgm:pt modelId="{9EEE93FC-84ED-4B68-9CCB-963A76608657}" type="pres">
      <dgm:prSet presAssocID="{FC0B5156-788B-4267-A867-956B9906513A}" presName="imgShp" presStyleLbl="fgImgPlace1" presStyleIdx="2" presStyleCnt="5"/>
      <dgm:spPr>
        <a:blipFill rotWithShape="0">
          <a:blip xmlns:r="http://schemas.openxmlformats.org/officeDocument/2006/relationships" r:embed="rId1"/>
          <a:stretch>
            <a:fillRect/>
          </a:stretch>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z="152400" prstMaterial="metal">
          <a:bevelT w="88900" h="88900"/>
        </a:sp3d>
      </dgm:spPr>
    </dgm:pt>
    <dgm:pt modelId="{0D3BC3CF-DC50-457C-BF16-22A1C154E1AD}" type="pres">
      <dgm:prSet presAssocID="{FC0B5156-788B-4267-A867-956B9906513A}" presName="txShp" presStyleLbl="node1" presStyleIdx="2" presStyleCnt="5">
        <dgm:presLayoutVars>
          <dgm:bulletEnabled val="1"/>
        </dgm:presLayoutVars>
      </dgm:prSet>
      <dgm:spPr/>
      <dgm:t>
        <a:bodyPr/>
        <a:lstStyle/>
        <a:p>
          <a:endParaRPr lang="id-ID"/>
        </a:p>
      </dgm:t>
    </dgm:pt>
    <dgm:pt modelId="{90ECB861-EC22-4A63-9C1D-B25EF2F647CF}" type="pres">
      <dgm:prSet presAssocID="{1EA1412D-03F9-4FF4-BCB8-6B0175F176E2}" presName="spacing" presStyleCnt="0"/>
      <dgm:spPr/>
    </dgm:pt>
    <dgm:pt modelId="{FFBCC61A-D635-40F1-BA1F-BFB14EBA2939}" type="pres">
      <dgm:prSet presAssocID="{8F921448-5C70-410E-9B13-ACF2A7E17FAF}" presName="composite" presStyleCnt="0"/>
      <dgm:spPr/>
    </dgm:pt>
    <dgm:pt modelId="{E440E4B3-1C9B-4E2F-836D-99DA8ADD3A44}" type="pres">
      <dgm:prSet presAssocID="{8F921448-5C70-410E-9B13-ACF2A7E17FAF}" presName="imgShp" presStyleLbl="fgImgPlace1" presStyleIdx="3" presStyleCnt="5"/>
      <dgm:spPr>
        <a:blipFill rotWithShape="0">
          <a:blip xmlns:r="http://schemas.openxmlformats.org/officeDocument/2006/relationships" r:embed="rId1"/>
          <a:stretch>
            <a:fillRect/>
          </a:stretch>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z="152400" prstMaterial="metal">
          <a:bevelT w="88900" h="88900"/>
        </a:sp3d>
      </dgm:spPr>
    </dgm:pt>
    <dgm:pt modelId="{50783A7D-9D67-48BB-A543-C2CCECE8072B}" type="pres">
      <dgm:prSet presAssocID="{8F921448-5C70-410E-9B13-ACF2A7E17FAF}" presName="txShp" presStyleLbl="node1" presStyleIdx="3" presStyleCnt="5">
        <dgm:presLayoutVars>
          <dgm:bulletEnabled val="1"/>
        </dgm:presLayoutVars>
      </dgm:prSet>
      <dgm:spPr/>
      <dgm:t>
        <a:bodyPr/>
        <a:lstStyle/>
        <a:p>
          <a:endParaRPr lang="id-ID"/>
        </a:p>
      </dgm:t>
    </dgm:pt>
    <dgm:pt modelId="{AF231C38-76F9-4711-8DEE-DDD2000D8574}" type="pres">
      <dgm:prSet presAssocID="{E1C85DC6-474B-4A9A-8A32-23FE6FF607F2}" presName="spacing" presStyleCnt="0"/>
      <dgm:spPr/>
    </dgm:pt>
    <dgm:pt modelId="{6BDF5CEF-3FB3-4C2D-B2E8-28E2E8F9CD69}" type="pres">
      <dgm:prSet presAssocID="{A303EE31-ED79-487E-93D0-771A04260A27}" presName="composite" presStyleCnt="0"/>
      <dgm:spPr/>
    </dgm:pt>
    <dgm:pt modelId="{9E602317-32EF-493A-9B2A-C2BFE5CE7AFB}" type="pres">
      <dgm:prSet presAssocID="{A303EE31-ED79-487E-93D0-771A04260A27}" presName="imgShp" presStyleLbl="fgImgPlace1" presStyleIdx="4" presStyleCnt="5"/>
      <dgm:spPr>
        <a:blipFill rotWithShape="0">
          <a:blip xmlns:r="http://schemas.openxmlformats.org/officeDocument/2006/relationships" r:embed="rId1"/>
          <a:stretch>
            <a:fillRect/>
          </a:stretch>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z="152400" prstMaterial="metal">
          <a:bevelT w="88900" h="88900"/>
        </a:sp3d>
      </dgm:spPr>
    </dgm:pt>
    <dgm:pt modelId="{B46E03F4-7587-4C60-8A41-A59E821407DB}" type="pres">
      <dgm:prSet presAssocID="{A303EE31-ED79-487E-93D0-771A04260A27}" presName="txShp" presStyleLbl="node1" presStyleIdx="4" presStyleCnt="5">
        <dgm:presLayoutVars>
          <dgm:bulletEnabled val="1"/>
        </dgm:presLayoutVars>
      </dgm:prSet>
      <dgm:spPr/>
      <dgm:t>
        <a:bodyPr/>
        <a:lstStyle/>
        <a:p>
          <a:endParaRPr lang="id-ID"/>
        </a:p>
      </dgm:t>
    </dgm:pt>
  </dgm:ptLst>
  <dgm:cxnLst>
    <dgm:cxn modelId="{8E699B53-B374-4C86-B375-377D42BC09AB}" type="presOf" srcId="{C1AA79CA-DDA7-4E58-B43B-3AA12774BDF8}" destId="{07288239-9247-4DD1-89F4-A44A2C8B7D05}" srcOrd="0" destOrd="0" presId="urn:microsoft.com/office/officeart/2005/8/layout/vList3#2"/>
    <dgm:cxn modelId="{58E36AE3-6382-4B6C-948A-E9C96442EC73}" type="presOf" srcId="{FC0B5156-788B-4267-A867-956B9906513A}" destId="{0D3BC3CF-DC50-457C-BF16-22A1C154E1AD}" srcOrd="0" destOrd="0" presId="urn:microsoft.com/office/officeart/2005/8/layout/vList3#2"/>
    <dgm:cxn modelId="{38EE9289-2E0C-43B7-87DB-3E9BC1514658}" type="presOf" srcId="{A303EE31-ED79-487E-93D0-771A04260A27}" destId="{B46E03F4-7587-4C60-8A41-A59E821407DB}" srcOrd="0" destOrd="0" presId="urn:microsoft.com/office/officeart/2005/8/layout/vList3#2"/>
    <dgm:cxn modelId="{3A03FEC4-55F8-4BD9-B2E8-4AB03E474FA6}" srcId="{53584941-D1D0-4D59-99D0-F85A5C96FBEC}" destId="{FC0B5156-788B-4267-A867-956B9906513A}" srcOrd="2" destOrd="0" parTransId="{EF8E9FAE-9363-4F76-AE52-C10310A3B731}" sibTransId="{1EA1412D-03F9-4FF4-BCB8-6B0175F176E2}"/>
    <dgm:cxn modelId="{28341177-8291-4AF3-B3B3-875C03295E19}" srcId="{53584941-D1D0-4D59-99D0-F85A5C96FBEC}" destId="{C1AA79CA-DDA7-4E58-B43B-3AA12774BDF8}" srcOrd="0" destOrd="0" parTransId="{22DB6A52-01B5-419D-BD72-349F54369179}" sibTransId="{BD52E4B6-D00C-4D09-9C30-8BE3FFD5DF8C}"/>
    <dgm:cxn modelId="{14326616-53C8-466C-9DE8-EB2476B1E9F7}" type="presOf" srcId="{6E1026F6-E99A-4347-A342-934646DCF8FF}" destId="{FC461935-7E4D-4F8A-B7F7-18472C87C0D6}" srcOrd="0" destOrd="0" presId="urn:microsoft.com/office/officeart/2005/8/layout/vList3#2"/>
    <dgm:cxn modelId="{3CB387EF-9962-4F29-A7B0-F593369D8E67}" type="presOf" srcId="{8F921448-5C70-410E-9B13-ACF2A7E17FAF}" destId="{50783A7D-9D67-48BB-A543-C2CCECE8072B}" srcOrd="0" destOrd="0" presId="urn:microsoft.com/office/officeart/2005/8/layout/vList3#2"/>
    <dgm:cxn modelId="{7C4D2C4A-9E65-44EB-93D6-4AEADB5C15B5}" srcId="{53584941-D1D0-4D59-99D0-F85A5C96FBEC}" destId="{6E1026F6-E99A-4347-A342-934646DCF8FF}" srcOrd="1" destOrd="0" parTransId="{574E83CA-D217-4D3F-87CC-BBF51E1E7C27}" sibTransId="{E4925F12-01EA-416A-BB87-C6299ADB3885}"/>
    <dgm:cxn modelId="{677776EA-96F2-4C17-AF3D-51B571C10FC9}" srcId="{53584941-D1D0-4D59-99D0-F85A5C96FBEC}" destId="{8F921448-5C70-410E-9B13-ACF2A7E17FAF}" srcOrd="3" destOrd="0" parTransId="{72FD07C6-0EE5-43B8-9767-242270DA7C0E}" sibTransId="{E1C85DC6-474B-4A9A-8A32-23FE6FF607F2}"/>
    <dgm:cxn modelId="{4A4379AD-9B98-4C39-B732-CA0DF49817FC}" type="presOf" srcId="{53584941-D1D0-4D59-99D0-F85A5C96FBEC}" destId="{2C8097E4-CAB7-464D-A0E2-366F7881713F}" srcOrd="0" destOrd="0" presId="urn:microsoft.com/office/officeart/2005/8/layout/vList3#2"/>
    <dgm:cxn modelId="{A908C4CA-93D3-4D55-9B07-5FBCE8C17DA9}" srcId="{53584941-D1D0-4D59-99D0-F85A5C96FBEC}" destId="{A303EE31-ED79-487E-93D0-771A04260A27}" srcOrd="4" destOrd="0" parTransId="{A413E50C-EE07-419D-805E-4B84D11FCC99}" sibTransId="{FEAA66BD-8D4B-4B3E-AC71-B7F5958AE570}"/>
    <dgm:cxn modelId="{3404E098-1E4B-4CF5-988B-BF2EC742973F}" type="presParOf" srcId="{2C8097E4-CAB7-464D-A0E2-366F7881713F}" destId="{955BE3B8-22FB-4470-AB1C-22A4139EBFE4}" srcOrd="0" destOrd="0" presId="urn:microsoft.com/office/officeart/2005/8/layout/vList3#2"/>
    <dgm:cxn modelId="{FF8E29BC-E64B-475A-9BE0-878CB1F8108B}" type="presParOf" srcId="{955BE3B8-22FB-4470-AB1C-22A4139EBFE4}" destId="{232093B8-5069-492E-B599-824505F7D7D6}" srcOrd="0" destOrd="0" presId="urn:microsoft.com/office/officeart/2005/8/layout/vList3#2"/>
    <dgm:cxn modelId="{46984E63-9889-4C23-8C71-283653288784}" type="presParOf" srcId="{955BE3B8-22FB-4470-AB1C-22A4139EBFE4}" destId="{07288239-9247-4DD1-89F4-A44A2C8B7D05}" srcOrd="1" destOrd="0" presId="urn:microsoft.com/office/officeart/2005/8/layout/vList3#2"/>
    <dgm:cxn modelId="{A703E19D-C2A7-40B3-9645-3AAD76FD46AF}" type="presParOf" srcId="{2C8097E4-CAB7-464D-A0E2-366F7881713F}" destId="{4F76C272-27CF-4499-8A38-1F1A203AC2BA}" srcOrd="1" destOrd="0" presId="urn:microsoft.com/office/officeart/2005/8/layout/vList3#2"/>
    <dgm:cxn modelId="{6827E093-0F21-469C-BC7A-EE5FCE7498D0}" type="presParOf" srcId="{2C8097E4-CAB7-464D-A0E2-366F7881713F}" destId="{F4D97558-91BD-492D-BCBC-CF6713466727}" srcOrd="2" destOrd="0" presId="urn:microsoft.com/office/officeart/2005/8/layout/vList3#2"/>
    <dgm:cxn modelId="{9BEDD100-9598-4345-AE5E-4372D33A1AD6}" type="presParOf" srcId="{F4D97558-91BD-492D-BCBC-CF6713466727}" destId="{54E54EF4-0212-438E-98F2-2E9EA2D7167C}" srcOrd="0" destOrd="0" presId="urn:microsoft.com/office/officeart/2005/8/layout/vList3#2"/>
    <dgm:cxn modelId="{F333EE0F-1FAA-4E61-8662-6C239E782537}" type="presParOf" srcId="{F4D97558-91BD-492D-BCBC-CF6713466727}" destId="{FC461935-7E4D-4F8A-B7F7-18472C87C0D6}" srcOrd="1" destOrd="0" presId="urn:microsoft.com/office/officeart/2005/8/layout/vList3#2"/>
    <dgm:cxn modelId="{76623316-FDA4-4969-BA90-D9771829799A}" type="presParOf" srcId="{2C8097E4-CAB7-464D-A0E2-366F7881713F}" destId="{80AAD165-6A4C-4A35-8ACD-A5184CF06D59}" srcOrd="3" destOrd="0" presId="urn:microsoft.com/office/officeart/2005/8/layout/vList3#2"/>
    <dgm:cxn modelId="{3A7D7118-0C38-4F76-AFFF-70DB1601E526}" type="presParOf" srcId="{2C8097E4-CAB7-464D-A0E2-366F7881713F}" destId="{39DCEB5D-D5D4-4584-A1CD-EE12C64ADED3}" srcOrd="4" destOrd="0" presId="urn:microsoft.com/office/officeart/2005/8/layout/vList3#2"/>
    <dgm:cxn modelId="{1303974C-5FC9-4554-9CBF-1D096211E63C}" type="presParOf" srcId="{39DCEB5D-D5D4-4584-A1CD-EE12C64ADED3}" destId="{9EEE93FC-84ED-4B68-9CCB-963A76608657}" srcOrd="0" destOrd="0" presId="urn:microsoft.com/office/officeart/2005/8/layout/vList3#2"/>
    <dgm:cxn modelId="{9CB147CB-3216-4282-B329-8087C8F73637}" type="presParOf" srcId="{39DCEB5D-D5D4-4584-A1CD-EE12C64ADED3}" destId="{0D3BC3CF-DC50-457C-BF16-22A1C154E1AD}" srcOrd="1" destOrd="0" presId="urn:microsoft.com/office/officeart/2005/8/layout/vList3#2"/>
    <dgm:cxn modelId="{BCF64094-85D5-4A3F-9D38-A04DA1C26E34}" type="presParOf" srcId="{2C8097E4-CAB7-464D-A0E2-366F7881713F}" destId="{90ECB861-EC22-4A63-9C1D-B25EF2F647CF}" srcOrd="5" destOrd="0" presId="urn:microsoft.com/office/officeart/2005/8/layout/vList3#2"/>
    <dgm:cxn modelId="{B64CFBEE-F709-4B8B-9B4C-6EF843A7CC7C}" type="presParOf" srcId="{2C8097E4-CAB7-464D-A0E2-366F7881713F}" destId="{FFBCC61A-D635-40F1-BA1F-BFB14EBA2939}" srcOrd="6" destOrd="0" presId="urn:microsoft.com/office/officeart/2005/8/layout/vList3#2"/>
    <dgm:cxn modelId="{D83D9681-BC96-416F-9461-EB777D52720F}" type="presParOf" srcId="{FFBCC61A-D635-40F1-BA1F-BFB14EBA2939}" destId="{E440E4B3-1C9B-4E2F-836D-99DA8ADD3A44}" srcOrd="0" destOrd="0" presId="urn:microsoft.com/office/officeart/2005/8/layout/vList3#2"/>
    <dgm:cxn modelId="{E5D40D91-DDDB-4952-9E00-9B55A12A76C5}" type="presParOf" srcId="{FFBCC61A-D635-40F1-BA1F-BFB14EBA2939}" destId="{50783A7D-9D67-48BB-A543-C2CCECE8072B}" srcOrd="1" destOrd="0" presId="urn:microsoft.com/office/officeart/2005/8/layout/vList3#2"/>
    <dgm:cxn modelId="{9796335F-1DF4-435F-9418-4B707E01F82B}" type="presParOf" srcId="{2C8097E4-CAB7-464D-A0E2-366F7881713F}" destId="{AF231C38-76F9-4711-8DEE-DDD2000D8574}" srcOrd="7" destOrd="0" presId="urn:microsoft.com/office/officeart/2005/8/layout/vList3#2"/>
    <dgm:cxn modelId="{392F71E5-6E75-4491-8AAC-5AFB2A4EA67E}" type="presParOf" srcId="{2C8097E4-CAB7-464D-A0E2-366F7881713F}" destId="{6BDF5CEF-3FB3-4C2D-B2E8-28E2E8F9CD69}" srcOrd="8" destOrd="0" presId="urn:microsoft.com/office/officeart/2005/8/layout/vList3#2"/>
    <dgm:cxn modelId="{D987C6E7-4EE0-4EF3-B523-FF8A81BC8B25}" type="presParOf" srcId="{6BDF5CEF-3FB3-4C2D-B2E8-28E2E8F9CD69}" destId="{9E602317-32EF-493A-9B2A-C2BFE5CE7AFB}" srcOrd="0" destOrd="0" presId="urn:microsoft.com/office/officeart/2005/8/layout/vList3#2"/>
    <dgm:cxn modelId="{C160E4C7-DF3F-432A-847A-9E8C5AEC1557}" type="presParOf" srcId="{6BDF5CEF-3FB3-4C2D-B2E8-28E2E8F9CD69}" destId="{B46E03F4-7587-4C60-8A41-A59E821407DB}" srcOrd="1" destOrd="0" presId="urn:microsoft.com/office/officeart/2005/8/layout/vList3#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1304ADF-051E-489B-B900-599DBAD407A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id-ID"/>
        </a:p>
      </dgm:t>
    </dgm:pt>
    <dgm:pt modelId="{CF468BE8-F3F5-493C-9480-D2E1A88C9D67}">
      <dgm:prSet custT="1">
        <dgm:style>
          <a:lnRef idx="3">
            <a:schemeClr val="lt1"/>
          </a:lnRef>
          <a:fillRef idx="1">
            <a:schemeClr val="accent6"/>
          </a:fillRef>
          <a:effectRef idx="1">
            <a:schemeClr val="accent6"/>
          </a:effectRef>
          <a:fontRef idx="minor">
            <a:schemeClr val="lt1"/>
          </a:fontRef>
        </dgm:style>
      </dgm:prSet>
      <dgm:spPr/>
      <dgm:t>
        <a:bodyPr/>
        <a:lstStyle/>
        <a:p>
          <a:pPr algn="ctr" rtl="0"/>
          <a:r>
            <a:rPr lang="id-ID" sz="3600" b="1" dirty="0" smtClean="0"/>
            <a:t>Filosofi Asuransi Syariah</a:t>
          </a:r>
          <a:endParaRPr lang="id-ID" sz="3600" b="1" dirty="0"/>
        </a:p>
      </dgm:t>
    </dgm:pt>
    <dgm:pt modelId="{2E1BA5D4-5511-4BBB-9DF8-27B90B575E66}" type="parTrans" cxnId="{94FD4B71-5AB0-4246-816D-4E2C7F84BD71}">
      <dgm:prSet/>
      <dgm:spPr/>
      <dgm:t>
        <a:bodyPr/>
        <a:lstStyle/>
        <a:p>
          <a:endParaRPr lang="id-ID"/>
        </a:p>
      </dgm:t>
    </dgm:pt>
    <dgm:pt modelId="{60499353-41BD-4E2F-9BC7-4DA0E981F24E}" type="sibTrans" cxnId="{94FD4B71-5AB0-4246-816D-4E2C7F84BD71}">
      <dgm:prSet/>
      <dgm:spPr/>
      <dgm:t>
        <a:bodyPr/>
        <a:lstStyle/>
        <a:p>
          <a:endParaRPr lang="id-ID"/>
        </a:p>
      </dgm:t>
    </dgm:pt>
    <dgm:pt modelId="{73450624-F5A6-4827-B590-2327F43E2FBC}" type="pres">
      <dgm:prSet presAssocID="{C1304ADF-051E-489B-B900-599DBAD407A2}" presName="linear" presStyleCnt="0">
        <dgm:presLayoutVars>
          <dgm:animLvl val="lvl"/>
          <dgm:resizeHandles val="exact"/>
        </dgm:presLayoutVars>
      </dgm:prSet>
      <dgm:spPr/>
      <dgm:t>
        <a:bodyPr/>
        <a:lstStyle/>
        <a:p>
          <a:endParaRPr lang="id-ID"/>
        </a:p>
      </dgm:t>
    </dgm:pt>
    <dgm:pt modelId="{8F0A246E-3E99-4DF0-9FFB-527525A3695D}" type="pres">
      <dgm:prSet presAssocID="{CF468BE8-F3F5-493C-9480-D2E1A88C9D67}" presName="parentText" presStyleLbl="node1" presStyleIdx="0" presStyleCnt="1">
        <dgm:presLayoutVars>
          <dgm:chMax val="0"/>
          <dgm:bulletEnabled val="1"/>
        </dgm:presLayoutVars>
      </dgm:prSet>
      <dgm:spPr/>
      <dgm:t>
        <a:bodyPr/>
        <a:lstStyle/>
        <a:p>
          <a:endParaRPr lang="id-ID"/>
        </a:p>
      </dgm:t>
    </dgm:pt>
  </dgm:ptLst>
  <dgm:cxnLst>
    <dgm:cxn modelId="{E934E9FC-853A-4558-A16F-A874C8804C58}" type="presOf" srcId="{CF468BE8-F3F5-493C-9480-D2E1A88C9D67}" destId="{8F0A246E-3E99-4DF0-9FFB-527525A3695D}" srcOrd="0" destOrd="0" presId="urn:microsoft.com/office/officeart/2005/8/layout/vList2"/>
    <dgm:cxn modelId="{94FD4B71-5AB0-4246-816D-4E2C7F84BD71}" srcId="{C1304ADF-051E-489B-B900-599DBAD407A2}" destId="{CF468BE8-F3F5-493C-9480-D2E1A88C9D67}" srcOrd="0" destOrd="0" parTransId="{2E1BA5D4-5511-4BBB-9DF8-27B90B575E66}" sibTransId="{60499353-41BD-4E2F-9BC7-4DA0E981F24E}"/>
    <dgm:cxn modelId="{9898D7D0-14B6-4CA6-957F-8CF6526A634E}" type="presOf" srcId="{C1304ADF-051E-489B-B900-599DBAD407A2}" destId="{73450624-F5A6-4827-B590-2327F43E2FBC}" srcOrd="0" destOrd="0" presId="urn:microsoft.com/office/officeart/2005/8/layout/vList2"/>
    <dgm:cxn modelId="{10E4E358-B446-418D-A37A-1614E5714DF7}" type="presParOf" srcId="{73450624-F5A6-4827-B590-2327F43E2FBC}" destId="{8F0A246E-3E99-4DF0-9FFB-527525A3695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38C8DA-4505-451D-A7A5-75D7FBC4B625}">
      <dsp:nvSpPr>
        <dsp:cNvPr id="0" name=""/>
        <dsp:cNvSpPr/>
      </dsp:nvSpPr>
      <dsp:spPr>
        <a:xfrm>
          <a:off x="0" y="18830"/>
          <a:ext cx="8177241" cy="695565"/>
        </a:xfrm>
        <a:prstGeom prst="roundRect">
          <a:avLst/>
        </a:prstGeom>
        <a:solidFill>
          <a:schemeClr val="accent6"/>
        </a:solidFill>
        <a:ln w="38100" cap="flat" cmpd="sng" algn="ctr">
          <a:solidFill>
            <a:schemeClr val="lt1"/>
          </a:solidFill>
          <a:prstDash val="solid"/>
        </a:ln>
        <a:effectLst>
          <a:outerShdw blurRad="40000" dist="20000" dir="5400000" rotWithShape="0">
            <a:srgbClr val="000000">
              <a:alpha val="38000"/>
            </a:srgbClr>
          </a:outerShdw>
        </a:effectLst>
        <a:scene3d>
          <a:camera prst="orthographicFront"/>
          <a:lightRig rig="threePt" dir="t">
            <a:rot lat="0" lon="0" rev="7500000"/>
          </a:lightRig>
        </a:scene3d>
        <a:sp3d/>
      </dsp:spPr>
      <dsp:style>
        <a:lnRef idx="3">
          <a:schemeClr val="lt1"/>
        </a:lnRef>
        <a:fillRef idx="1">
          <a:schemeClr val="accent6"/>
        </a:fillRef>
        <a:effectRef idx="1">
          <a:schemeClr val="accent6"/>
        </a:effectRef>
        <a:fontRef idx="minor">
          <a:schemeClr val="lt1"/>
        </a:fontRef>
      </dsp:style>
      <dsp:txBody>
        <a:bodyPr spcFirstLastPara="0" vert="horz" wrap="square" lIns="110490" tIns="110490" rIns="110490" bIns="110490" numCol="1" spcCol="1270" anchor="ctr" anchorCtr="0">
          <a:noAutofit/>
        </a:bodyPr>
        <a:lstStyle/>
        <a:p>
          <a:pPr lvl="0" algn="ctr" defTabSz="1289050" rtl="0">
            <a:lnSpc>
              <a:spcPct val="90000"/>
            </a:lnSpc>
            <a:spcBef>
              <a:spcPct val="0"/>
            </a:spcBef>
            <a:spcAft>
              <a:spcPct val="35000"/>
            </a:spcAft>
          </a:pPr>
          <a:r>
            <a:rPr lang="en-US" sz="2900" b="1" kern="1200" dirty="0" err="1" smtClean="0">
              <a:solidFill>
                <a:schemeClr val="bg1"/>
              </a:solidFill>
              <a:effectLst/>
            </a:rPr>
            <a:t>Mengapa</a:t>
          </a:r>
          <a:r>
            <a:rPr lang="en-US" sz="2900" b="1" kern="1200" dirty="0" smtClean="0">
              <a:solidFill>
                <a:schemeClr val="bg1"/>
              </a:solidFill>
              <a:effectLst/>
            </a:rPr>
            <a:t> </a:t>
          </a:r>
          <a:r>
            <a:rPr lang="en-US" sz="2900" b="1" kern="1200" dirty="0" err="1" smtClean="0">
              <a:solidFill>
                <a:schemeClr val="bg1"/>
              </a:solidFill>
              <a:effectLst/>
            </a:rPr>
            <a:t>Asuransi</a:t>
          </a:r>
          <a:r>
            <a:rPr lang="en-US" sz="2900" b="1" kern="1200" dirty="0" smtClean="0">
              <a:solidFill>
                <a:schemeClr val="bg1"/>
              </a:solidFill>
              <a:effectLst/>
            </a:rPr>
            <a:t> ?</a:t>
          </a:r>
          <a:endParaRPr lang="en-US" sz="2900" b="1" kern="1200" dirty="0">
            <a:solidFill>
              <a:schemeClr val="bg1"/>
            </a:solidFill>
            <a:effectLst/>
          </a:endParaRPr>
        </a:p>
      </dsp:txBody>
      <dsp:txXfrm>
        <a:off x="33955" y="52785"/>
        <a:ext cx="8109331" cy="62765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D8BB9C-3864-404D-A03D-F79953BBF624}">
      <dsp:nvSpPr>
        <dsp:cNvPr id="0" name=""/>
        <dsp:cNvSpPr/>
      </dsp:nvSpPr>
      <dsp:spPr>
        <a:xfrm>
          <a:off x="0" y="73789"/>
          <a:ext cx="7772400" cy="1439099"/>
        </a:xfrm>
        <a:prstGeom prst="roundRect">
          <a:avLst/>
        </a:prstGeom>
        <a:solidFill>
          <a:schemeClr val="accent6"/>
        </a:solidFill>
        <a:ln w="38100" cap="flat" cmpd="sng" algn="ctr">
          <a:solidFill>
            <a:schemeClr val="lt1"/>
          </a:solidFill>
          <a:prstDash val="solid"/>
        </a:ln>
        <a:effectLst>
          <a:reflection blurRad="6350" stA="50000" endA="300" endPos="38500" dist="50800" dir="5400000" sy="-100000" algn="bl" rotWithShape="0"/>
        </a:effectLst>
        <a:scene3d>
          <a:camera prst="orthographicFront"/>
          <a:lightRig rig="threePt" dir="t">
            <a:rot lat="0" lon="0" rev="7500000"/>
          </a:lightRig>
        </a:scene3d>
        <a:sp3d/>
      </dsp:spPr>
      <dsp:style>
        <a:lnRef idx="3">
          <a:schemeClr val="lt1"/>
        </a:lnRef>
        <a:fillRef idx="1">
          <a:schemeClr val="accent6"/>
        </a:fillRef>
        <a:effectRef idx="1">
          <a:schemeClr val="accent6"/>
        </a:effectRef>
        <a:fontRef idx="minor">
          <a:schemeClr val="lt1"/>
        </a:fontRef>
      </dsp:style>
      <dsp:txBody>
        <a:bodyPr spcFirstLastPara="0" vert="horz" wrap="square" lIns="228600" tIns="228600" rIns="228600" bIns="228600" numCol="1" spcCol="1270" anchor="ctr" anchorCtr="0">
          <a:noAutofit/>
        </a:bodyPr>
        <a:lstStyle/>
        <a:p>
          <a:pPr lvl="0" algn="l" defTabSz="2667000" rtl="0">
            <a:lnSpc>
              <a:spcPct val="90000"/>
            </a:lnSpc>
            <a:spcBef>
              <a:spcPct val="0"/>
            </a:spcBef>
            <a:spcAft>
              <a:spcPct val="35000"/>
            </a:spcAft>
          </a:pPr>
          <a:r>
            <a:rPr lang="id-ID" sz="6000" b="1" kern="1200" dirty="0" smtClean="0"/>
            <a:t>PENGELOLAAN RISIKO</a:t>
          </a:r>
          <a:endParaRPr lang="id-ID" sz="6000" kern="1200" dirty="0"/>
        </a:p>
      </dsp:txBody>
      <dsp:txXfrm>
        <a:off x="70251" y="144040"/>
        <a:ext cx="7631898" cy="129859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15149F-34D8-45AD-BCBC-CFDF9B7DF08C}">
      <dsp:nvSpPr>
        <dsp:cNvPr id="0" name=""/>
        <dsp:cNvSpPr/>
      </dsp:nvSpPr>
      <dsp:spPr>
        <a:xfrm>
          <a:off x="0" y="16140"/>
          <a:ext cx="4429156" cy="695565"/>
        </a:xfrm>
        <a:prstGeom prst="roundRect">
          <a:avLst/>
        </a:prstGeom>
        <a:solidFill>
          <a:schemeClr val="bg1">
            <a:lumMod val="75000"/>
          </a:scheme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rtl="0">
            <a:lnSpc>
              <a:spcPct val="90000"/>
            </a:lnSpc>
            <a:spcBef>
              <a:spcPct val="0"/>
            </a:spcBef>
            <a:spcAft>
              <a:spcPct val="35000"/>
            </a:spcAft>
          </a:pPr>
          <a:r>
            <a:rPr lang="id-ID" sz="2900" b="1" kern="1200" dirty="0" smtClean="0"/>
            <a:t>Asuransi Konvensional</a:t>
          </a:r>
          <a:endParaRPr lang="id-ID" sz="2900" kern="1200" dirty="0"/>
        </a:p>
      </dsp:txBody>
      <dsp:txXfrm>
        <a:off x="33955" y="50095"/>
        <a:ext cx="4361246" cy="627655"/>
      </dsp:txXfrm>
    </dsp:sp>
    <dsp:sp modelId="{E7267375-E1CB-4D25-9302-3AA1CD38B6FF}">
      <dsp:nvSpPr>
        <dsp:cNvPr id="0" name=""/>
        <dsp:cNvSpPr/>
      </dsp:nvSpPr>
      <dsp:spPr>
        <a:xfrm>
          <a:off x="0" y="795225"/>
          <a:ext cx="4429156" cy="695565"/>
        </a:xfrm>
        <a:prstGeom prst="roundRect">
          <a:avLst/>
        </a:prstGeom>
        <a:solidFill>
          <a:schemeClr val="bg1">
            <a:lumMod val="75000"/>
          </a:scheme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rtl="0">
            <a:lnSpc>
              <a:spcPct val="90000"/>
            </a:lnSpc>
            <a:spcBef>
              <a:spcPct val="0"/>
            </a:spcBef>
            <a:spcAft>
              <a:spcPct val="35000"/>
            </a:spcAft>
          </a:pPr>
          <a:r>
            <a:rPr lang="id-ID" sz="2900" b="1" kern="1200" dirty="0" smtClean="0"/>
            <a:t>Dan</a:t>
          </a:r>
          <a:endParaRPr lang="id-ID" sz="2900" kern="1200" dirty="0"/>
        </a:p>
      </dsp:txBody>
      <dsp:txXfrm>
        <a:off x="33955" y="829180"/>
        <a:ext cx="4361246" cy="627655"/>
      </dsp:txXfrm>
    </dsp:sp>
    <dsp:sp modelId="{922FAD5F-3B72-47B1-AF6A-2EBC57677214}">
      <dsp:nvSpPr>
        <dsp:cNvPr id="0" name=""/>
        <dsp:cNvSpPr/>
      </dsp:nvSpPr>
      <dsp:spPr>
        <a:xfrm>
          <a:off x="0" y="1574310"/>
          <a:ext cx="4429156" cy="695565"/>
        </a:xfrm>
        <a:prstGeom prst="roundRect">
          <a:avLst/>
        </a:prstGeom>
        <a:solidFill>
          <a:schemeClr val="bg1">
            <a:lumMod val="75000"/>
          </a:scheme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rtl="0">
            <a:lnSpc>
              <a:spcPct val="90000"/>
            </a:lnSpc>
            <a:spcBef>
              <a:spcPct val="0"/>
            </a:spcBef>
            <a:spcAft>
              <a:spcPct val="35000"/>
            </a:spcAft>
          </a:pPr>
          <a:r>
            <a:rPr lang="id-ID" sz="2900" b="1" kern="1200" dirty="0" smtClean="0"/>
            <a:t>Asuransi Syariah</a:t>
          </a:r>
          <a:endParaRPr lang="en-US" sz="2900" b="1" kern="1200" dirty="0"/>
        </a:p>
      </dsp:txBody>
      <dsp:txXfrm>
        <a:off x="33955" y="1608265"/>
        <a:ext cx="4361246" cy="62765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0A246E-3E99-4DF0-9FFB-527525A3695D}">
      <dsp:nvSpPr>
        <dsp:cNvPr id="0" name=""/>
        <dsp:cNvSpPr/>
      </dsp:nvSpPr>
      <dsp:spPr>
        <a:xfrm>
          <a:off x="0" y="679"/>
          <a:ext cx="8229600" cy="1141641"/>
        </a:xfrm>
        <a:prstGeom prst="roundRect">
          <a:avLst/>
        </a:prstGeom>
        <a:solidFill>
          <a:schemeClr val="accent6"/>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6"/>
        </a:fillRef>
        <a:effectRef idx="1">
          <a:schemeClr val="accent6"/>
        </a:effectRef>
        <a:fontRef idx="minor">
          <a:schemeClr val="lt1"/>
        </a:fontRef>
      </dsp:style>
      <dsp:txBody>
        <a:bodyPr spcFirstLastPara="0" vert="horz" wrap="square" lIns="137160" tIns="137160" rIns="137160" bIns="137160" numCol="1" spcCol="1270" anchor="ctr" anchorCtr="0">
          <a:noAutofit/>
        </a:bodyPr>
        <a:lstStyle/>
        <a:p>
          <a:pPr lvl="0" algn="ctr" defTabSz="1600200" rtl="0">
            <a:lnSpc>
              <a:spcPct val="90000"/>
            </a:lnSpc>
            <a:spcBef>
              <a:spcPct val="0"/>
            </a:spcBef>
            <a:spcAft>
              <a:spcPct val="35000"/>
            </a:spcAft>
          </a:pPr>
          <a:r>
            <a:rPr lang="en-US" sz="3600" b="1" kern="1200" dirty="0" err="1" smtClean="0"/>
            <a:t>Pengertian</a:t>
          </a:r>
          <a:r>
            <a:rPr lang="en-US" sz="3600" b="1" kern="1200" dirty="0" smtClean="0"/>
            <a:t> </a:t>
          </a:r>
          <a:r>
            <a:rPr lang="en-US" sz="3600" b="1" kern="1200" dirty="0" err="1" smtClean="0"/>
            <a:t>Asuransi</a:t>
          </a:r>
          <a:r>
            <a:rPr lang="id-ID" sz="3600" b="1" kern="1200" dirty="0" smtClean="0"/>
            <a:t>-text book</a:t>
          </a:r>
          <a:r>
            <a:rPr lang="en-US" sz="3600" b="1" kern="1200" dirty="0" smtClean="0"/>
            <a:t/>
          </a:r>
          <a:br>
            <a:rPr lang="en-US" sz="3600" b="1" kern="1200" dirty="0" smtClean="0"/>
          </a:br>
          <a:r>
            <a:rPr lang="id-ID" sz="3600" b="1" kern="1200" dirty="0" smtClean="0"/>
            <a:t>(</a:t>
          </a:r>
          <a:r>
            <a:rPr lang="en-US" sz="3600" b="1" kern="1200" dirty="0" err="1" smtClean="0"/>
            <a:t>Konvensional</a:t>
          </a:r>
          <a:r>
            <a:rPr lang="id-ID" sz="3600" b="1" kern="1200" dirty="0" smtClean="0"/>
            <a:t>)</a:t>
          </a:r>
          <a:endParaRPr lang="id-ID" sz="3600" b="1" kern="1200" dirty="0"/>
        </a:p>
      </dsp:txBody>
      <dsp:txXfrm>
        <a:off x="55730" y="56409"/>
        <a:ext cx="8118140" cy="103018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FC2C2E-943B-4ECC-88A4-49ED70BD364B}">
      <dsp:nvSpPr>
        <dsp:cNvPr id="0" name=""/>
        <dsp:cNvSpPr/>
      </dsp:nvSpPr>
      <dsp:spPr>
        <a:xfrm>
          <a:off x="0" y="11276"/>
          <a:ext cx="7500990" cy="1218262"/>
        </a:xfrm>
        <a:prstGeom prst="roundRect">
          <a:avLst/>
        </a:prstGeom>
        <a:solidFill>
          <a:schemeClr val="bg1">
            <a:lumMod val="85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scene3d>
            <a:camera prst="orthographicFront"/>
            <a:lightRig rig="glow" dir="tl">
              <a:rot lat="0" lon="0" rev="5400000"/>
            </a:lightRig>
          </a:scene3d>
          <a:sp3d contourW="12700">
            <a:bevelT w="25400" h="25400"/>
            <a:contourClr>
              <a:schemeClr val="accent6">
                <a:shade val="73000"/>
              </a:schemeClr>
            </a:contourClr>
          </a:sp3d>
        </a:bodyPr>
        <a:lstStyle/>
        <a:p>
          <a:pPr lvl="0" algn="ctr" defTabSz="889000" rtl="0">
            <a:lnSpc>
              <a:spcPct val="90000"/>
            </a:lnSpc>
            <a:spcBef>
              <a:spcPct val="0"/>
            </a:spcBef>
            <a:spcAft>
              <a:spcPct val="35000"/>
            </a:spcAft>
          </a:pPr>
          <a:r>
            <a:rPr lang="en-US" sz="2000" b="0" kern="120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Pengertian</a:t>
          </a:r>
          <a:r>
            <a:rPr lang="en-US" sz="2000" b="0"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sz="2000" b="0" kern="120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asuransi</a:t>
          </a:r>
          <a:r>
            <a:rPr lang="en-US" sz="2000" b="0"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sz="2000" b="0" kern="120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selalu</a:t>
          </a:r>
          <a:r>
            <a:rPr lang="en-US" sz="2000" b="0"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sz="2000" b="0" kern="120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dikaitkan</a:t>
          </a:r>
          <a:r>
            <a:rPr lang="en-US" sz="2000" b="0"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sz="2000" b="0" kern="120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dengan</a:t>
          </a:r>
          <a:r>
            <a:rPr lang="en-US" sz="2000" b="0"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sz="2000" b="0" kern="120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risiko</a:t>
          </a:r>
          <a:r>
            <a:rPr lang="en-US" sz="2000" b="0"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sz="2000" b="0" kern="120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sebagaimana</a:t>
          </a:r>
          <a:r>
            <a:rPr lang="en-US" sz="2000" b="0"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sz="2000" b="0" kern="120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pendapat</a:t>
          </a:r>
          <a:r>
            <a:rPr lang="en-US" sz="2000" b="0"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sz="2000" b="0" kern="120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para</a:t>
          </a:r>
          <a:r>
            <a:rPr lang="en-US" sz="2000" b="0"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sz="2000" b="0" kern="120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ahli</a:t>
          </a:r>
          <a:r>
            <a:rPr lang="en-US" sz="2000" b="0"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sz="2000" b="0" kern="120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seperti</a:t>
          </a:r>
          <a:r>
            <a:rPr lang="en-US" sz="2000" b="0"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a:t>
          </a:r>
          <a:endParaRPr lang="id-ID" sz="2000" b="0" kern="1200"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endParaRPr>
        </a:p>
      </dsp:txBody>
      <dsp:txXfrm>
        <a:off x="59471" y="70747"/>
        <a:ext cx="7382048" cy="1099320"/>
      </dsp:txXfrm>
    </dsp:sp>
    <dsp:sp modelId="{8FA7A4B2-E7C7-40D2-B449-0D4AE373F4A7}">
      <dsp:nvSpPr>
        <dsp:cNvPr id="0" name=""/>
        <dsp:cNvSpPr/>
      </dsp:nvSpPr>
      <dsp:spPr>
        <a:xfrm>
          <a:off x="0" y="1287139"/>
          <a:ext cx="7500990" cy="1218262"/>
        </a:xfrm>
        <a:prstGeom prst="roundRect">
          <a:avLst/>
        </a:prstGeom>
        <a:solidFill>
          <a:schemeClr val="bg1">
            <a:lumMod val="85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scene3d>
            <a:camera prst="orthographicFront"/>
            <a:lightRig rig="glow" dir="tl">
              <a:rot lat="0" lon="0" rev="5400000"/>
            </a:lightRig>
          </a:scene3d>
          <a:sp3d contourW="12700">
            <a:bevelT w="25400" h="25400"/>
            <a:contourClr>
              <a:schemeClr val="accent6">
                <a:shade val="73000"/>
              </a:schemeClr>
            </a:contourClr>
          </a:sp3d>
        </a:bodyPr>
        <a:lstStyle/>
        <a:p>
          <a:pPr lvl="0" algn="ctr" defTabSz="889000" rtl="0">
            <a:lnSpc>
              <a:spcPct val="90000"/>
            </a:lnSpc>
            <a:spcBef>
              <a:spcPct val="0"/>
            </a:spcBef>
            <a:spcAft>
              <a:spcPct val="35000"/>
            </a:spcAft>
          </a:pPr>
          <a:r>
            <a:rPr lang="en-US" sz="2000" b="0" kern="1200" cap="none" spc="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D.S. Hansell, dalam bukunya </a:t>
          </a:r>
          <a:r>
            <a:rPr lang="en-US" sz="2000" b="0" i="1" kern="1200" cap="none" spc="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Elements of Insurance </a:t>
          </a:r>
          <a:r>
            <a:rPr lang="en-US" sz="2000" b="0" kern="1200" cap="none" spc="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menyatakan bahwa asuransi selalu berkaitan dengan risiko </a:t>
          </a:r>
          <a:endParaRPr lang="id-ID" sz="2000" b="0" kern="1200" cap="none" spc="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endParaRPr>
        </a:p>
        <a:p>
          <a:pPr lvl="0" algn="ctr" defTabSz="889000" rtl="0">
            <a:lnSpc>
              <a:spcPct val="90000"/>
            </a:lnSpc>
            <a:spcBef>
              <a:spcPct val="0"/>
            </a:spcBef>
            <a:spcAft>
              <a:spcPct val="35000"/>
            </a:spcAft>
          </a:pPr>
          <a:r>
            <a:rPr lang="en-US" sz="2000" b="0" kern="1200" cap="none" spc="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a:t>
          </a:r>
          <a:r>
            <a:rPr lang="en-US" sz="2000" b="0" i="1" kern="1200" cap="none" spc="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Insurance is to do with risk</a:t>
          </a:r>
          <a:r>
            <a:rPr lang="en-US" sz="2000" b="0" kern="1200" cap="none" spc="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a:t>
          </a:r>
          <a:endParaRPr lang="id-ID" sz="2000" b="0" kern="1200"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endParaRPr>
        </a:p>
      </dsp:txBody>
      <dsp:txXfrm>
        <a:off x="59471" y="1346610"/>
        <a:ext cx="7382048" cy="1099320"/>
      </dsp:txXfrm>
    </dsp:sp>
    <dsp:sp modelId="{E59F3133-86E9-4CFB-9C80-4EEDA0C5BBA8}">
      <dsp:nvSpPr>
        <dsp:cNvPr id="0" name=""/>
        <dsp:cNvSpPr/>
      </dsp:nvSpPr>
      <dsp:spPr>
        <a:xfrm>
          <a:off x="0" y="2563001"/>
          <a:ext cx="7500990" cy="1218262"/>
        </a:xfrm>
        <a:prstGeom prst="roundRect">
          <a:avLst/>
        </a:prstGeom>
        <a:solidFill>
          <a:schemeClr val="bg1">
            <a:lumMod val="85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scene3d>
            <a:camera prst="orthographicFront"/>
            <a:lightRig rig="glow" dir="tl">
              <a:rot lat="0" lon="0" rev="5400000"/>
            </a:lightRig>
          </a:scene3d>
          <a:sp3d contourW="12700">
            <a:bevelT w="25400" h="25400"/>
            <a:contourClr>
              <a:schemeClr val="accent6">
                <a:shade val="73000"/>
              </a:schemeClr>
            </a:contourClr>
          </a:sp3d>
        </a:bodyPr>
        <a:lstStyle/>
        <a:p>
          <a:pPr lvl="0" algn="ctr" defTabSz="889000" rtl="0">
            <a:lnSpc>
              <a:spcPct val="90000"/>
            </a:lnSpc>
            <a:spcBef>
              <a:spcPct val="0"/>
            </a:spcBef>
            <a:spcAft>
              <a:spcPct val="35000"/>
            </a:spcAft>
          </a:pPr>
          <a:r>
            <a:rPr lang="en-US" sz="2000" b="0"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Robert I. </a:t>
          </a:r>
          <a:r>
            <a:rPr lang="en-US" sz="2000" b="0" kern="120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Mehr</a:t>
          </a:r>
          <a:r>
            <a:rPr lang="en-US" sz="2000" b="0"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sz="2000" b="0" kern="120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dan</a:t>
          </a:r>
          <a:r>
            <a:rPr lang="en-US" sz="2000" b="0"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Emerson </a:t>
          </a:r>
          <a:r>
            <a:rPr lang="en-US" sz="2000" b="0" kern="120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Cammack</a:t>
          </a:r>
          <a:r>
            <a:rPr lang="en-US" sz="2000" b="0"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sz="2000" b="0" kern="120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dalam</a:t>
          </a:r>
          <a:r>
            <a:rPr lang="en-US" sz="2000" b="0"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sz="2000" b="0" kern="120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bukunya</a:t>
          </a:r>
          <a:r>
            <a:rPr lang="en-US" sz="2000" b="0"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sz="2000" b="0" i="1"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Principles of Insurance </a:t>
          </a:r>
          <a:r>
            <a:rPr lang="en-US" sz="2000" b="0" kern="120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menyatakan</a:t>
          </a:r>
          <a:r>
            <a:rPr lang="en-US" sz="2000" b="0"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sz="2000" b="0" kern="120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bahwa</a:t>
          </a:r>
          <a:r>
            <a:rPr lang="en-US" sz="2000" b="0"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sz="2000" b="0" kern="120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suatu</a:t>
          </a:r>
          <a:r>
            <a:rPr lang="en-US" sz="2000" b="0"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sz="2000" b="0" kern="120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pengalihan</a:t>
          </a:r>
          <a:r>
            <a:rPr lang="en-US" sz="2000" b="0"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sz="2000" b="0" kern="120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risiko</a:t>
          </a:r>
          <a:r>
            <a:rPr lang="en-US" sz="2000" b="0"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sz="2000" b="0" i="1"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transfer of risk</a:t>
          </a:r>
          <a:r>
            <a:rPr lang="en-US" sz="2000" b="0"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sz="2000" b="0" kern="120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disebut</a:t>
          </a:r>
          <a:r>
            <a:rPr lang="en-US" sz="2000" b="0"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 </a:t>
          </a:r>
          <a:r>
            <a:rPr lang="en-US" sz="2000" b="0" kern="1200"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rPr>
            <a:t>asuransi</a:t>
          </a:r>
          <a:endParaRPr lang="en-US" sz="2000" b="0" kern="1200"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endParaRPr>
        </a:p>
      </dsp:txBody>
      <dsp:txXfrm>
        <a:off x="59471" y="2622472"/>
        <a:ext cx="7382048" cy="109932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0A246E-3E99-4DF0-9FFB-527525A3695D}">
      <dsp:nvSpPr>
        <dsp:cNvPr id="0" name=""/>
        <dsp:cNvSpPr/>
      </dsp:nvSpPr>
      <dsp:spPr>
        <a:xfrm>
          <a:off x="0" y="1358"/>
          <a:ext cx="8229600" cy="1141641"/>
        </a:xfrm>
        <a:prstGeom prst="roundRect">
          <a:avLst/>
        </a:prstGeom>
        <a:solidFill>
          <a:schemeClr val="accent6"/>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6"/>
        </a:fillRef>
        <a:effectRef idx="1">
          <a:schemeClr val="accent6"/>
        </a:effectRef>
        <a:fontRef idx="minor">
          <a:schemeClr val="lt1"/>
        </a:fontRef>
      </dsp:style>
      <dsp:txBody>
        <a:bodyPr spcFirstLastPara="0" vert="horz" wrap="square" lIns="137160" tIns="137160" rIns="137160" bIns="137160" numCol="1" spcCol="1270" anchor="ctr" anchorCtr="0">
          <a:noAutofit/>
        </a:bodyPr>
        <a:lstStyle/>
        <a:p>
          <a:pPr lvl="0" algn="ctr" defTabSz="1600200" rtl="0">
            <a:lnSpc>
              <a:spcPct val="90000"/>
            </a:lnSpc>
            <a:spcBef>
              <a:spcPct val="0"/>
            </a:spcBef>
            <a:spcAft>
              <a:spcPct val="35000"/>
            </a:spcAft>
          </a:pPr>
          <a:r>
            <a:rPr lang="en-US" sz="3600" b="1" kern="1200" dirty="0" err="1" smtClean="0"/>
            <a:t>Pengertian</a:t>
          </a:r>
          <a:r>
            <a:rPr lang="en-US" sz="3600" b="1" kern="1200" dirty="0" smtClean="0"/>
            <a:t> </a:t>
          </a:r>
          <a:r>
            <a:rPr lang="en-US" sz="3600" b="1" kern="1200" err="1" smtClean="0"/>
            <a:t>Asuransi</a:t>
          </a:r>
          <a:r>
            <a:rPr lang="id-ID" sz="3600" b="1" kern="1200" smtClean="0"/>
            <a:t>-regulasi</a:t>
          </a:r>
          <a:r>
            <a:rPr lang="en-US" sz="3600" b="1" kern="1200" dirty="0" smtClean="0"/>
            <a:t/>
          </a:r>
          <a:br>
            <a:rPr lang="en-US" sz="3600" b="1" kern="1200" dirty="0" smtClean="0"/>
          </a:br>
          <a:r>
            <a:rPr lang="id-ID" sz="3600" b="1" kern="1200" dirty="0" smtClean="0"/>
            <a:t>(</a:t>
          </a:r>
          <a:r>
            <a:rPr lang="en-US" sz="3600" b="1" kern="1200" dirty="0" err="1" smtClean="0"/>
            <a:t>Konvensional</a:t>
          </a:r>
          <a:r>
            <a:rPr lang="id-ID" sz="3600" b="1" kern="1200" dirty="0" smtClean="0"/>
            <a:t>)</a:t>
          </a:r>
          <a:endParaRPr lang="id-ID" sz="3600" b="1" kern="1200" dirty="0"/>
        </a:p>
      </dsp:txBody>
      <dsp:txXfrm>
        <a:off x="55730" y="57088"/>
        <a:ext cx="8118140" cy="103018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3#2">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973E122-3E9B-44AE-B943-8A6B0B811B5D}" type="datetimeFigureOut">
              <a:rPr lang="en-US" smtClean="0"/>
              <a:pPr/>
              <a:t>2/2/2015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6B67B1-8349-43E7-9E56-6F31E1BB5798}" type="slidenum">
              <a:rPr lang="en-US" smtClean="0"/>
              <a:pPr/>
              <a:t>‹#›</a:t>
            </a:fld>
            <a:endParaRPr lang="en-US"/>
          </a:p>
        </p:txBody>
      </p:sp>
    </p:spTree>
    <p:extLst>
      <p:ext uri="{BB962C8B-B14F-4D97-AF65-F5344CB8AC3E}">
        <p14:creationId xmlns:p14="http://schemas.microsoft.com/office/powerpoint/2010/main" val="3230301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id-ID"/>
          </a:p>
        </p:txBody>
      </p:sp>
      <p:sp>
        <p:nvSpPr>
          <p:cNvPr id="4" name="Slide Number Placeholder 3"/>
          <p:cNvSpPr>
            <a:spLocks noGrp="1"/>
          </p:cNvSpPr>
          <p:nvPr>
            <p:ph type="sldNum" sz="quarter" idx="10"/>
          </p:nvPr>
        </p:nvSpPr>
        <p:spPr/>
        <p:txBody>
          <a:bodyPr/>
          <a:lstStyle/>
          <a:p>
            <a:pPr>
              <a:defRPr/>
            </a:pPr>
            <a:fld id="{B704F63C-50BC-4846-B775-C927A6A0E8F9}" type="slidenum">
              <a:rPr lang="id-ID" smtClean="0"/>
              <a:pPr>
                <a:defRPr/>
              </a:pPr>
              <a:t>3</a:t>
            </a:fld>
            <a:endParaRPr lang="id-ID"/>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id-ID" dirty="0"/>
          </a:p>
        </p:txBody>
      </p:sp>
      <p:sp>
        <p:nvSpPr>
          <p:cNvPr id="4" name="Slide Number Placeholder 3"/>
          <p:cNvSpPr>
            <a:spLocks noGrp="1"/>
          </p:cNvSpPr>
          <p:nvPr>
            <p:ph type="sldNum" sz="quarter" idx="10"/>
          </p:nvPr>
        </p:nvSpPr>
        <p:spPr/>
        <p:txBody>
          <a:bodyPr/>
          <a:lstStyle/>
          <a:p>
            <a:pPr>
              <a:defRPr/>
            </a:pPr>
            <a:fld id="{B704F63C-50BC-4846-B775-C927A6A0E8F9}" type="slidenum">
              <a:rPr lang="id-ID" smtClean="0"/>
              <a:pPr>
                <a:defRPr/>
              </a:pPr>
              <a:t>14</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id-ID"/>
          </a:p>
        </p:txBody>
      </p:sp>
      <p:sp>
        <p:nvSpPr>
          <p:cNvPr id="4" name="Slide Number Placeholder 3"/>
          <p:cNvSpPr>
            <a:spLocks noGrp="1"/>
          </p:cNvSpPr>
          <p:nvPr>
            <p:ph type="sldNum" sz="quarter" idx="10"/>
          </p:nvPr>
        </p:nvSpPr>
        <p:spPr/>
        <p:txBody>
          <a:bodyPr/>
          <a:lstStyle/>
          <a:p>
            <a:pPr>
              <a:defRPr/>
            </a:pPr>
            <a:fld id="{B704F63C-50BC-4846-B775-C927A6A0E8F9}" type="slidenum">
              <a:rPr lang="id-ID" smtClean="0"/>
              <a:pPr>
                <a:defRPr/>
              </a:pPr>
              <a:t>15</a:t>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704F63C-50BC-4846-B775-C927A6A0E8F9}" type="slidenum">
              <a:rPr lang="id-ID" smtClean="0"/>
              <a:pPr>
                <a:defRPr/>
              </a:pPr>
              <a:t>16</a:t>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id-ID"/>
          </a:p>
        </p:txBody>
      </p:sp>
      <p:sp>
        <p:nvSpPr>
          <p:cNvPr id="4" name="Slide Number Placeholder 3"/>
          <p:cNvSpPr>
            <a:spLocks noGrp="1"/>
          </p:cNvSpPr>
          <p:nvPr>
            <p:ph type="sldNum" sz="quarter" idx="10"/>
          </p:nvPr>
        </p:nvSpPr>
        <p:spPr/>
        <p:txBody>
          <a:bodyPr/>
          <a:lstStyle/>
          <a:p>
            <a:pPr>
              <a:defRPr/>
            </a:pPr>
            <a:fld id="{B704F63C-50BC-4846-B775-C927A6A0E8F9}" type="slidenum">
              <a:rPr lang="id-ID" smtClean="0"/>
              <a:pPr>
                <a:defRPr/>
              </a:pPr>
              <a:t>17</a:t>
            </a:fld>
            <a:endParaRPr lang="id-ID"/>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id-ID"/>
          </a:p>
        </p:txBody>
      </p:sp>
      <p:sp>
        <p:nvSpPr>
          <p:cNvPr id="4" name="Slide Number Placeholder 3"/>
          <p:cNvSpPr>
            <a:spLocks noGrp="1"/>
          </p:cNvSpPr>
          <p:nvPr>
            <p:ph type="sldNum" sz="quarter" idx="10"/>
          </p:nvPr>
        </p:nvSpPr>
        <p:spPr/>
        <p:txBody>
          <a:bodyPr/>
          <a:lstStyle/>
          <a:p>
            <a:pPr>
              <a:defRPr/>
            </a:pPr>
            <a:fld id="{B704F63C-50BC-4846-B775-C927A6A0E8F9}" type="slidenum">
              <a:rPr lang="id-ID" smtClean="0"/>
              <a:pPr>
                <a:defRPr/>
              </a:pPr>
              <a:t>18</a:t>
            </a:fld>
            <a:endParaRPr lang="id-ID"/>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id-ID"/>
          </a:p>
        </p:txBody>
      </p:sp>
      <p:sp>
        <p:nvSpPr>
          <p:cNvPr id="4" name="Slide Number Placeholder 3"/>
          <p:cNvSpPr>
            <a:spLocks noGrp="1"/>
          </p:cNvSpPr>
          <p:nvPr>
            <p:ph type="sldNum" sz="quarter" idx="10"/>
          </p:nvPr>
        </p:nvSpPr>
        <p:spPr/>
        <p:txBody>
          <a:bodyPr/>
          <a:lstStyle/>
          <a:p>
            <a:pPr>
              <a:defRPr/>
            </a:pPr>
            <a:fld id="{B704F63C-50BC-4846-B775-C927A6A0E8F9}" type="slidenum">
              <a:rPr lang="id-ID" smtClean="0"/>
              <a:pPr>
                <a:defRPr/>
              </a:pPr>
              <a:t>21</a:t>
            </a:fld>
            <a:endParaRPr lang="id-ID"/>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pPr>
              <a:defRPr/>
            </a:pPr>
            <a:fld id="{3FCD7CC5-3AAC-4948-9B06-975617E5DE7F}" type="slidenum">
              <a:rPr lang="en-US"/>
              <a:pPr>
                <a:defRPr/>
              </a:pPr>
              <a:t>23</a:t>
            </a:fld>
            <a:endParaRPr lang="en-US"/>
          </a:p>
        </p:txBody>
      </p:sp>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pPr>
              <a:defRPr/>
            </a:pPr>
            <a:fld id="{29009366-8AC8-4E3F-A27B-3A7849A4151A}" type="slidenum">
              <a:rPr lang="en-US"/>
              <a:pPr>
                <a:defRPr/>
              </a:pPr>
              <a:t>26</a:t>
            </a:fld>
            <a:endParaRPr lang="en-US"/>
          </a:p>
        </p:txBody>
      </p:sp>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a:noFill/>
          <a:ln/>
        </p:spPr>
        <p:txBody>
          <a:bodyPr/>
          <a:lstStyle/>
          <a:p>
            <a:r>
              <a:rPr lang="en-US" sz="1200" b="1" i="0" kern="1200" smtClean="0">
                <a:solidFill>
                  <a:schemeClr val="tx1"/>
                </a:solidFill>
                <a:latin typeface="Times New Roman" pitchFamily="18" charset="0"/>
                <a:ea typeface="+mn-ea"/>
                <a:cs typeface="+mn-cs"/>
              </a:rPr>
              <a:t>1.Definisi Proximate Cause:</a:t>
            </a:r>
            <a:r>
              <a:rPr lang="en-US" sz="1200" b="0" i="0" kern="1200" smtClean="0">
                <a:solidFill>
                  <a:schemeClr val="tx1"/>
                </a:solidFill>
                <a:latin typeface="Times New Roman" pitchFamily="18" charset="0"/>
                <a:ea typeface="+mn-ea"/>
                <a:cs typeface="+mn-cs"/>
              </a:rPr>
              <a:t/>
            </a:r>
            <a:br>
              <a:rPr lang="en-US" sz="1200" b="0" i="0" kern="1200" smtClean="0">
                <a:solidFill>
                  <a:schemeClr val="tx1"/>
                </a:solidFill>
                <a:latin typeface="Times New Roman" pitchFamily="18" charset="0"/>
                <a:ea typeface="+mn-ea"/>
                <a:cs typeface="+mn-cs"/>
              </a:rPr>
            </a:br>
            <a:r>
              <a:rPr lang="en-US" sz="1200" b="0" i="0" kern="1200" smtClean="0">
                <a:solidFill>
                  <a:schemeClr val="tx1"/>
                </a:solidFill>
                <a:latin typeface="Times New Roman" pitchFamily="18" charset="0"/>
                <a:ea typeface="+mn-ea"/>
                <a:cs typeface="+mn-cs"/>
              </a:rPr>
              <a:t>The active, efficient cause that sets in motion a train of events which brings about a result, without the intervention of any force started and working actively from a new and independent source (Pawsey v Scottish Union and National, 1907). (Penyebab yang aktif, efisien yang berlangsung dalam suatu rangkaian yang menimbulkan suatu akibat, tanpa adanya intervensi dari setiap kekuatan, yang dimulai dan beroperasi secara aktif dari sumber/sebab baru yang berdiri sendiri)</a:t>
            </a:r>
            <a:br>
              <a:rPr lang="en-US" sz="1200" b="0" i="0" kern="1200" smtClean="0">
                <a:solidFill>
                  <a:schemeClr val="tx1"/>
                </a:solidFill>
                <a:latin typeface="Times New Roman" pitchFamily="18" charset="0"/>
                <a:ea typeface="+mn-ea"/>
                <a:cs typeface="+mn-cs"/>
              </a:rPr>
            </a:br>
            <a:r>
              <a:rPr lang="en-US" sz="1200" b="0" i="0" kern="1200" smtClean="0">
                <a:solidFill>
                  <a:schemeClr val="tx1"/>
                </a:solidFill>
                <a:latin typeface="Times New Roman" pitchFamily="18" charset="0"/>
                <a:ea typeface="+mn-ea"/>
                <a:cs typeface="+mn-cs"/>
              </a:rPr>
              <a:t/>
            </a:r>
            <a:br>
              <a:rPr lang="en-US" sz="1200" b="0" i="0" kern="1200" smtClean="0">
                <a:solidFill>
                  <a:schemeClr val="tx1"/>
                </a:solidFill>
                <a:latin typeface="Times New Roman" pitchFamily="18" charset="0"/>
                <a:ea typeface="+mn-ea"/>
                <a:cs typeface="+mn-cs"/>
              </a:rPr>
            </a:br>
            <a:r>
              <a:rPr lang="en-US" sz="1200" b="1" i="0" kern="1200" smtClean="0">
                <a:solidFill>
                  <a:schemeClr val="tx1"/>
                </a:solidFill>
                <a:latin typeface="Times New Roman" pitchFamily="18" charset="0"/>
                <a:ea typeface="+mn-ea"/>
                <a:cs typeface="+mn-cs"/>
              </a:rPr>
              <a:t>2.Unsur-unsur Pokok dalam Proximate Cause</a:t>
            </a:r>
            <a:r>
              <a:rPr lang="en-US" sz="1200" b="0" i="0" kern="1200" smtClean="0">
                <a:solidFill>
                  <a:schemeClr val="tx1"/>
                </a:solidFill>
                <a:latin typeface="Times New Roman" pitchFamily="18" charset="0"/>
                <a:ea typeface="+mn-ea"/>
                <a:cs typeface="+mn-cs"/>
              </a:rPr>
              <a:t/>
            </a:r>
            <a:br>
              <a:rPr lang="en-US" sz="1200" b="0" i="0" kern="1200" smtClean="0">
                <a:solidFill>
                  <a:schemeClr val="tx1"/>
                </a:solidFill>
                <a:latin typeface="Times New Roman" pitchFamily="18" charset="0"/>
                <a:ea typeface="+mn-ea"/>
                <a:cs typeface="+mn-cs"/>
              </a:rPr>
            </a:br>
            <a:r>
              <a:rPr lang="en-US" sz="1200" b="0" i="0" kern="1200" smtClean="0">
                <a:solidFill>
                  <a:schemeClr val="tx1"/>
                </a:solidFill>
                <a:latin typeface="Times New Roman" pitchFamily="18" charset="0"/>
                <a:ea typeface="+mn-ea"/>
                <a:cs typeface="+mn-cs"/>
              </a:rPr>
              <a:t>a.It is the dominant cause (Leyland Shipping Co v Norwich Union, 1918)</a:t>
            </a:r>
            <a:br>
              <a:rPr lang="en-US" sz="1200" b="0" i="0" kern="1200" smtClean="0">
                <a:solidFill>
                  <a:schemeClr val="tx1"/>
                </a:solidFill>
                <a:latin typeface="Times New Roman" pitchFamily="18" charset="0"/>
                <a:ea typeface="+mn-ea"/>
                <a:cs typeface="+mn-cs"/>
              </a:rPr>
            </a:br>
            <a:r>
              <a:rPr lang="en-US" sz="1200" b="0" i="0" kern="1200" smtClean="0">
                <a:solidFill>
                  <a:schemeClr val="tx1"/>
                </a:solidFill>
                <a:latin typeface="Times New Roman" pitchFamily="18" charset="0"/>
                <a:ea typeface="+mn-ea"/>
                <a:cs typeface="+mn-cs"/>
              </a:rPr>
              <a:t>Adalah penyebab dari suatu rentetan peristiwa yang tidak terputuskan</a:t>
            </a:r>
            <a:br>
              <a:rPr lang="en-US" sz="1200" b="0" i="0" kern="1200" smtClean="0">
                <a:solidFill>
                  <a:schemeClr val="tx1"/>
                </a:solidFill>
                <a:latin typeface="Times New Roman" pitchFamily="18" charset="0"/>
                <a:ea typeface="+mn-ea"/>
                <a:cs typeface="+mn-cs"/>
              </a:rPr>
            </a:br>
            <a:r>
              <a:rPr lang="en-US" sz="1200" b="0" i="0" kern="1200" smtClean="0">
                <a:solidFill>
                  <a:schemeClr val="tx1"/>
                </a:solidFill>
                <a:latin typeface="Times New Roman" pitchFamily="18" charset="0"/>
                <a:ea typeface="+mn-ea"/>
                <a:cs typeface="+mn-cs"/>
              </a:rPr>
              <a:t>b.Or the efficient of operative cause (P. Samuel &amp; Co. v Dumas, 1924)</a:t>
            </a:r>
            <a:br>
              <a:rPr lang="en-US" sz="1200" b="0" i="0" kern="1200" smtClean="0">
                <a:solidFill>
                  <a:schemeClr val="tx1"/>
                </a:solidFill>
                <a:latin typeface="Times New Roman" pitchFamily="18" charset="0"/>
                <a:ea typeface="+mn-ea"/>
                <a:cs typeface="+mn-cs"/>
              </a:rPr>
            </a:br>
            <a:r>
              <a:rPr lang="en-US" sz="1200" b="0" i="0" kern="1200" smtClean="0">
                <a:solidFill>
                  <a:schemeClr val="tx1"/>
                </a:solidFill>
                <a:latin typeface="Times New Roman" pitchFamily="18" charset="0"/>
                <a:ea typeface="+mn-ea"/>
                <a:cs typeface="+mn-cs"/>
              </a:rPr>
              <a:t>Must be direct relationship between cause and result</a:t>
            </a:r>
            <a:br>
              <a:rPr lang="en-US" sz="1200" b="0" i="0" kern="1200" smtClean="0">
                <a:solidFill>
                  <a:schemeClr val="tx1"/>
                </a:solidFill>
                <a:latin typeface="Times New Roman" pitchFamily="18" charset="0"/>
                <a:ea typeface="+mn-ea"/>
                <a:cs typeface="+mn-cs"/>
              </a:rPr>
            </a:br>
            <a:r>
              <a:rPr lang="en-US" sz="1200" b="0" i="0" kern="1200" smtClean="0">
                <a:solidFill>
                  <a:schemeClr val="tx1"/>
                </a:solidFill>
                <a:latin typeface="Times New Roman" pitchFamily="18" charset="0"/>
                <a:ea typeface="+mn-ea"/>
                <a:cs typeface="+mn-cs"/>
              </a:rPr>
              <a:t>-apakah bahaya dari penyebab pertama masih melekat</a:t>
            </a:r>
            <a:br>
              <a:rPr lang="en-US" sz="1200" b="0" i="0" kern="1200" smtClean="0">
                <a:solidFill>
                  <a:schemeClr val="tx1"/>
                </a:solidFill>
                <a:latin typeface="Times New Roman" pitchFamily="18" charset="0"/>
                <a:ea typeface="+mn-ea"/>
                <a:cs typeface="+mn-cs"/>
              </a:rPr>
            </a:br>
            <a:r>
              <a:rPr lang="en-US" sz="1200" b="0" i="0" kern="1200" smtClean="0">
                <a:solidFill>
                  <a:schemeClr val="tx1"/>
                </a:solidFill>
                <a:latin typeface="Times New Roman" pitchFamily="18" charset="0"/>
                <a:ea typeface="+mn-ea"/>
                <a:cs typeface="+mn-cs"/>
              </a:rPr>
              <a:t>Kalau masih melekat, berarti penyebab pertama adalah proximate cause</a:t>
            </a:r>
            <a:br>
              <a:rPr lang="en-US" sz="1200" b="0" i="0" kern="1200" smtClean="0">
                <a:solidFill>
                  <a:schemeClr val="tx1"/>
                </a:solidFill>
                <a:latin typeface="Times New Roman" pitchFamily="18" charset="0"/>
                <a:ea typeface="+mn-ea"/>
                <a:cs typeface="+mn-cs"/>
              </a:rPr>
            </a:br>
            <a:r>
              <a:rPr lang="en-US" sz="1200" b="0" i="0" kern="1200" smtClean="0">
                <a:solidFill>
                  <a:schemeClr val="tx1"/>
                </a:solidFill>
                <a:latin typeface="Times New Roman" pitchFamily="18" charset="0"/>
                <a:ea typeface="+mn-ea"/>
                <a:cs typeface="+mn-cs"/>
              </a:rPr>
              <a:t>Kalau sudah hilang, dianggap proximate cause sudah berhenti di situ</a:t>
            </a:r>
            <a:br>
              <a:rPr lang="en-US" sz="1200" b="0" i="0" kern="1200" smtClean="0">
                <a:solidFill>
                  <a:schemeClr val="tx1"/>
                </a:solidFill>
                <a:latin typeface="Times New Roman" pitchFamily="18" charset="0"/>
                <a:ea typeface="+mn-ea"/>
                <a:cs typeface="+mn-cs"/>
              </a:rPr>
            </a:br>
            <a:r>
              <a:rPr lang="en-US" sz="1200" b="0" i="0" kern="1200" smtClean="0">
                <a:solidFill>
                  <a:schemeClr val="tx1"/>
                </a:solidFill>
                <a:latin typeface="Times New Roman" pitchFamily="18" charset="0"/>
                <a:ea typeface="+mn-ea"/>
                <a:cs typeface="+mn-cs"/>
              </a:rPr>
              <a:t>-apakah ada usaha untuk menghilangkan bahaya itu</a:t>
            </a:r>
            <a:br>
              <a:rPr lang="en-US" sz="1200" b="0" i="0" kern="1200" smtClean="0">
                <a:solidFill>
                  <a:schemeClr val="tx1"/>
                </a:solidFill>
                <a:latin typeface="Times New Roman" pitchFamily="18" charset="0"/>
                <a:ea typeface="+mn-ea"/>
                <a:cs typeface="+mn-cs"/>
              </a:rPr>
            </a:br>
            <a:r>
              <a:rPr lang="en-US" sz="1200" b="0" i="0" kern="1200" smtClean="0">
                <a:solidFill>
                  <a:schemeClr val="tx1"/>
                </a:solidFill>
                <a:latin typeface="Times New Roman" pitchFamily="18" charset="0"/>
                <a:ea typeface="+mn-ea"/>
                <a:cs typeface="+mn-cs"/>
              </a:rPr>
              <a:t>Kalau ada dan usaha itu gagal maka penyebab pertama adalah proximate cause</a:t>
            </a:r>
            <a:br>
              <a:rPr lang="en-US" sz="1200" b="0" i="0" kern="1200" smtClean="0">
                <a:solidFill>
                  <a:schemeClr val="tx1"/>
                </a:solidFill>
                <a:latin typeface="Times New Roman" pitchFamily="18" charset="0"/>
                <a:ea typeface="+mn-ea"/>
                <a:cs typeface="+mn-cs"/>
              </a:rPr>
            </a:br>
            <a:r>
              <a:rPr lang="en-US" sz="1200" b="0" i="0" kern="1200" smtClean="0">
                <a:solidFill>
                  <a:schemeClr val="tx1"/>
                </a:solidFill>
                <a:latin typeface="Times New Roman" pitchFamily="18" charset="0"/>
                <a:ea typeface="+mn-ea"/>
                <a:cs typeface="+mn-cs"/>
              </a:rPr>
              <a:t/>
            </a:r>
            <a:br>
              <a:rPr lang="en-US" sz="1200" b="0" i="0" kern="1200" smtClean="0">
                <a:solidFill>
                  <a:schemeClr val="tx1"/>
                </a:solidFill>
                <a:latin typeface="Times New Roman" pitchFamily="18" charset="0"/>
                <a:ea typeface="+mn-ea"/>
                <a:cs typeface="+mn-cs"/>
              </a:rPr>
            </a:br>
            <a:r>
              <a:rPr lang="en-US" sz="1200" b="1" i="0" kern="1200" smtClean="0">
                <a:solidFill>
                  <a:schemeClr val="tx1"/>
                </a:solidFill>
                <a:latin typeface="Times New Roman" pitchFamily="18" charset="0"/>
                <a:ea typeface="+mn-ea"/>
                <a:cs typeface="+mn-cs"/>
              </a:rPr>
              <a:t>3.Pentingnya Prinsip Proximate Cause</a:t>
            </a:r>
            <a:r>
              <a:rPr lang="en-US" sz="1200" b="0" i="0" kern="1200" smtClean="0">
                <a:solidFill>
                  <a:schemeClr val="tx1"/>
                </a:solidFill>
                <a:latin typeface="Times New Roman" pitchFamily="18" charset="0"/>
                <a:ea typeface="+mn-ea"/>
                <a:cs typeface="+mn-cs"/>
              </a:rPr>
              <a:t/>
            </a:r>
            <a:br>
              <a:rPr lang="en-US" sz="1200" b="0" i="0" kern="1200" smtClean="0">
                <a:solidFill>
                  <a:schemeClr val="tx1"/>
                </a:solidFill>
                <a:latin typeface="Times New Roman" pitchFamily="18" charset="0"/>
                <a:ea typeface="+mn-ea"/>
                <a:cs typeface="+mn-cs"/>
              </a:rPr>
            </a:br>
            <a:r>
              <a:rPr lang="en-US" sz="1200" b="0" i="0" kern="1200" smtClean="0">
                <a:solidFill>
                  <a:schemeClr val="tx1"/>
                </a:solidFill>
                <a:latin typeface="Times New Roman" pitchFamily="18" charset="0"/>
                <a:ea typeface="+mn-ea"/>
                <a:cs typeface="+mn-cs"/>
              </a:rPr>
              <a:t>Asuransi memberikan jaminan terhadap kerugian yang disebabkan oleh resiko-resiko tertentu yang dipertanggungkan, namun sering ditemui kesulitan dalam menentukan sebab-sebab yang menimbulkan kerugian, karena penyebabnya bisa lebih dari satu yang mungkin merupakan sederetan peristiwa atau beberapa peristiwa yang terjadi secara bersamaan.</a:t>
            </a:r>
            <a:br>
              <a:rPr lang="en-US" sz="1200" b="0" i="0" kern="1200" smtClean="0">
                <a:solidFill>
                  <a:schemeClr val="tx1"/>
                </a:solidFill>
                <a:latin typeface="Times New Roman" pitchFamily="18" charset="0"/>
                <a:ea typeface="+mn-ea"/>
                <a:cs typeface="+mn-cs"/>
              </a:rPr>
            </a:br>
            <a:r>
              <a:rPr lang="en-US" sz="1200" b="0" i="0" kern="1200" smtClean="0">
                <a:solidFill>
                  <a:schemeClr val="tx1"/>
                </a:solidFill>
                <a:latin typeface="Times New Roman" pitchFamily="18" charset="0"/>
                <a:ea typeface="+mn-ea"/>
                <a:cs typeface="+mn-cs"/>
              </a:rPr>
              <a:t>Sehingga proximate cause itu dapat digunakan untuk menentukan penyebab kerugian (yang dijamin atau tidak dijamin dalam polis).</a:t>
            </a:r>
            <a:br>
              <a:rPr lang="en-US" sz="1200" b="0" i="0" kern="1200" smtClean="0">
                <a:solidFill>
                  <a:schemeClr val="tx1"/>
                </a:solidFill>
                <a:latin typeface="Times New Roman" pitchFamily="18" charset="0"/>
                <a:ea typeface="+mn-ea"/>
                <a:cs typeface="+mn-cs"/>
              </a:rPr>
            </a:br>
            <a:r>
              <a:rPr lang="en-US" sz="1200" b="0" i="0" kern="1200" smtClean="0">
                <a:solidFill>
                  <a:schemeClr val="tx1"/>
                </a:solidFill>
                <a:latin typeface="Times New Roman" pitchFamily="18" charset="0"/>
                <a:ea typeface="+mn-ea"/>
                <a:cs typeface="+mn-cs"/>
              </a:rPr>
              <a:t/>
            </a:r>
            <a:br>
              <a:rPr lang="en-US" sz="1200" b="0" i="0" kern="1200" smtClean="0">
                <a:solidFill>
                  <a:schemeClr val="tx1"/>
                </a:solidFill>
                <a:latin typeface="Times New Roman" pitchFamily="18" charset="0"/>
                <a:ea typeface="+mn-ea"/>
                <a:cs typeface="+mn-cs"/>
              </a:rPr>
            </a:br>
            <a:r>
              <a:rPr lang="en-US" sz="1200" b="1" i="0" kern="1200" smtClean="0">
                <a:solidFill>
                  <a:schemeClr val="tx1"/>
                </a:solidFill>
                <a:latin typeface="Times New Roman" pitchFamily="18" charset="0"/>
                <a:ea typeface="+mn-ea"/>
                <a:cs typeface="+mn-cs"/>
              </a:rPr>
              <a:t>4.Novus Actus Interveniens</a:t>
            </a:r>
            <a:r>
              <a:rPr lang="en-US" sz="1200" b="0" i="0" kern="1200" smtClean="0">
                <a:solidFill>
                  <a:schemeClr val="tx1"/>
                </a:solidFill>
                <a:latin typeface="Times New Roman" pitchFamily="18" charset="0"/>
                <a:ea typeface="+mn-ea"/>
                <a:cs typeface="+mn-cs"/>
              </a:rPr>
              <a:t/>
            </a:r>
            <a:br>
              <a:rPr lang="en-US" sz="1200" b="0" i="0" kern="1200" smtClean="0">
                <a:solidFill>
                  <a:schemeClr val="tx1"/>
                </a:solidFill>
                <a:latin typeface="Times New Roman" pitchFamily="18" charset="0"/>
                <a:ea typeface="+mn-ea"/>
                <a:cs typeface="+mn-cs"/>
              </a:rPr>
            </a:br>
            <a:r>
              <a:rPr lang="en-US" sz="1200" b="0" i="0" kern="1200" smtClean="0">
                <a:solidFill>
                  <a:schemeClr val="tx1"/>
                </a:solidFill>
                <a:latin typeface="Times New Roman" pitchFamily="18" charset="0"/>
                <a:ea typeface="+mn-ea"/>
                <a:cs typeface="+mn-cs"/>
              </a:rPr>
              <a:t>Pengaruh alamiah tidak merubah posisi proximate cause (unbroken chain)</a:t>
            </a:r>
            <a:br>
              <a:rPr lang="en-US" sz="1200" b="0" i="0" kern="1200" smtClean="0">
                <a:solidFill>
                  <a:schemeClr val="tx1"/>
                </a:solidFill>
                <a:latin typeface="Times New Roman" pitchFamily="18" charset="0"/>
                <a:ea typeface="+mn-ea"/>
                <a:cs typeface="+mn-cs"/>
              </a:rPr>
            </a:br>
            <a:r>
              <a:rPr lang="en-US" sz="1200" b="0" i="0" kern="1200" smtClean="0">
                <a:solidFill>
                  <a:schemeClr val="tx1"/>
                </a:solidFill>
                <a:latin typeface="Times New Roman" pitchFamily="18" charset="0"/>
                <a:ea typeface="+mn-ea"/>
                <a:cs typeface="+mn-cs"/>
              </a:rPr>
              <a:t>-Tootal, Broadhurst, Lee v London &amp; Lancashire Ins (1918)</a:t>
            </a:r>
            <a:br>
              <a:rPr lang="en-US" sz="1200" b="0" i="0" kern="1200" smtClean="0">
                <a:solidFill>
                  <a:schemeClr val="tx1"/>
                </a:solidFill>
                <a:latin typeface="Times New Roman" pitchFamily="18" charset="0"/>
                <a:ea typeface="+mn-ea"/>
                <a:cs typeface="+mn-cs"/>
              </a:rPr>
            </a:br>
            <a:r>
              <a:rPr lang="en-US" sz="1200" b="0" i="0" kern="1200" smtClean="0">
                <a:solidFill>
                  <a:schemeClr val="tx1"/>
                </a:solidFill>
                <a:latin typeface="Times New Roman" pitchFamily="18" charset="0"/>
                <a:ea typeface="+mn-ea"/>
                <a:cs typeface="+mn-cs"/>
              </a:rPr>
              <a:t>Efficient danger bertahan : unbroken chain</a:t>
            </a:r>
            <a:br>
              <a:rPr lang="en-US" sz="1200" b="0" i="0" kern="1200" smtClean="0">
                <a:solidFill>
                  <a:schemeClr val="tx1"/>
                </a:solidFill>
                <a:latin typeface="Times New Roman" pitchFamily="18" charset="0"/>
                <a:ea typeface="+mn-ea"/>
                <a:cs typeface="+mn-cs"/>
              </a:rPr>
            </a:br>
            <a:r>
              <a:rPr lang="en-US" sz="1200" b="0" i="0" kern="1200" smtClean="0">
                <a:solidFill>
                  <a:schemeClr val="tx1"/>
                </a:solidFill>
                <a:latin typeface="Times New Roman" pitchFamily="18" charset="0"/>
                <a:ea typeface="+mn-ea"/>
                <a:cs typeface="+mn-cs"/>
              </a:rPr>
              <a:t>-Roth v Southeasthope Farmer (1918)</a:t>
            </a:r>
            <a:br>
              <a:rPr lang="en-US" sz="1200" b="0" i="0" kern="1200" smtClean="0">
                <a:solidFill>
                  <a:schemeClr val="tx1"/>
                </a:solidFill>
                <a:latin typeface="Times New Roman" pitchFamily="18" charset="0"/>
                <a:ea typeface="+mn-ea"/>
                <a:cs typeface="+mn-cs"/>
              </a:rPr>
            </a:br>
            <a:r>
              <a:rPr lang="en-US" sz="1200" b="0" i="0" kern="1200" smtClean="0">
                <a:solidFill>
                  <a:schemeClr val="tx1"/>
                </a:solidFill>
                <a:latin typeface="Times New Roman" pitchFamily="18" charset="0"/>
                <a:ea typeface="+mn-ea"/>
                <a:cs typeface="+mn-cs"/>
              </a:rPr>
              <a:t>Efficient danger bertahan meskipun telah berusaha dihilangkan : unbroken chain</a:t>
            </a:r>
            <a:br>
              <a:rPr lang="en-US" sz="1200" b="0" i="0" kern="1200" smtClean="0">
                <a:solidFill>
                  <a:schemeClr val="tx1"/>
                </a:solidFill>
                <a:latin typeface="Times New Roman" pitchFamily="18" charset="0"/>
                <a:ea typeface="+mn-ea"/>
                <a:cs typeface="+mn-cs"/>
              </a:rPr>
            </a:br>
            <a:r>
              <a:rPr lang="en-US" sz="1200" b="0" i="0" kern="1200" smtClean="0">
                <a:solidFill>
                  <a:schemeClr val="tx1"/>
                </a:solidFill>
                <a:latin typeface="Times New Roman" pitchFamily="18" charset="0"/>
                <a:ea typeface="+mn-ea"/>
                <a:cs typeface="+mn-cs"/>
              </a:rPr>
              <a:t>-Leyland Shipping Co v Norwich Union (1918)</a:t>
            </a:r>
            <a:br>
              <a:rPr lang="en-US" sz="1200" b="0" i="0" kern="1200" smtClean="0">
                <a:solidFill>
                  <a:schemeClr val="tx1"/>
                </a:solidFill>
                <a:latin typeface="Times New Roman" pitchFamily="18" charset="0"/>
                <a:ea typeface="+mn-ea"/>
                <a:cs typeface="+mn-cs"/>
              </a:rPr>
            </a:br>
            <a:r>
              <a:rPr lang="en-US" sz="1200" b="0" i="0" kern="1200" smtClean="0">
                <a:solidFill>
                  <a:schemeClr val="tx1"/>
                </a:solidFill>
                <a:latin typeface="Times New Roman" pitchFamily="18" charset="0"/>
                <a:ea typeface="+mn-ea"/>
                <a:cs typeface="+mn-cs"/>
              </a:rPr>
              <a:t>Danger harusnya telah dapat dihilangkan (inefficient) : broken chain</a:t>
            </a:r>
            <a:br>
              <a:rPr lang="en-US" sz="1200" b="0" i="0" kern="1200" smtClean="0">
                <a:solidFill>
                  <a:schemeClr val="tx1"/>
                </a:solidFill>
                <a:latin typeface="Times New Roman" pitchFamily="18" charset="0"/>
                <a:ea typeface="+mn-ea"/>
                <a:cs typeface="+mn-cs"/>
              </a:rPr>
            </a:br>
            <a:r>
              <a:rPr lang="en-US" sz="1200" b="0" i="0" kern="1200" smtClean="0">
                <a:solidFill>
                  <a:schemeClr val="tx1"/>
                </a:solidFill>
                <a:latin typeface="Times New Roman" pitchFamily="18" charset="0"/>
                <a:ea typeface="+mn-ea"/>
                <a:cs typeface="+mn-cs"/>
              </a:rPr>
              <a:t>-Gaskarth v Law Union (1876)</a:t>
            </a:r>
            <a:br>
              <a:rPr lang="en-US" sz="1200" b="0" i="0" kern="1200" smtClean="0">
                <a:solidFill>
                  <a:schemeClr val="tx1"/>
                </a:solidFill>
                <a:latin typeface="Times New Roman" pitchFamily="18" charset="0"/>
                <a:ea typeface="+mn-ea"/>
                <a:cs typeface="+mn-cs"/>
              </a:rPr>
            </a:br>
            <a:r>
              <a:rPr lang="en-US" sz="1200" b="0" i="0" kern="1200" smtClean="0">
                <a:solidFill>
                  <a:schemeClr val="tx1"/>
                </a:solidFill>
                <a:latin typeface="Times New Roman" pitchFamily="18" charset="0"/>
                <a:ea typeface="+mn-ea"/>
                <a:cs typeface="+mn-cs"/>
              </a:rPr>
              <a:t/>
            </a:r>
            <a:br>
              <a:rPr lang="en-US" sz="1200" b="0" i="0" kern="1200" smtClean="0">
                <a:solidFill>
                  <a:schemeClr val="tx1"/>
                </a:solidFill>
                <a:latin typeface="Times New Roman" pitchFamily="18" charset="0"/>
                <a:ea typeface="+mn-ea"/>
                <a:cs typeface="+mn-cs"/>
              </a:rPr>
            </a:br>
            <a:r>
              <a:rPr lang="en-US" sz="1200" b="1" i="0" kern="1200" smtClean="0">
                <a:solidFill>
                  <a:schemeClr val="tx1"/>
                </a:solidFill>
                <a:latin typeface="Times New Roman" pitchFamily="18" charset="0"/>
                <a:ea typeface="+mn-ea"/>
                <a:cs typeface="+mn-cs"/>
              </a:rPr>
              <a:t>5.Chains of Events</a:t>
            </a:r>
            <a:r>
              <a:rPr lang="en-US" sz="1200" b="0" i="0" kern="1200" smtClean="0">
                <a:solidFill>
                  <a:schemeClr val="tx1"/>
                </a:solidFill>
                <a:latin typeface="Times New Roman" pitchFamily="18" charset="0"/>
                <a:ea typeface="+mn-ea"/>
                <a:cs typeface="+mn-cs"/>
              </a:rPr>
              <a:t/>
            </a:r>
            <a:br>
              <a:rPr lang="en-US" sz="1200" b="0" i="0" kern="1200" smtClean="0">
                <a:solidFill>
                  <a:schemeClr val="tx1"/>
                </a:solidFill>
                <a:latin typeface="Times New Roman" pitchFamily="18" charset="0"/>
                <a:ea typeface="+mn-ea"/>
                <a:cs typeface="+mn-cs"/>
              </a:rPr>
            </a:br>
            <a:r>
              <a:rPr lang="en-US" sz="1200" b="0" i="0" kern="1200" smtClean="0">
                <a:solidFill>
                  <a:schemeClr val="tx1"/>
                </a:solidFill>
                <a:latin typeface="Times New Roman" pitchFamily="18" charset="0"/>
                <a:ea typeface="+mn-ea"/>
                <a:cs typeface="+mn-cs"/>
              </a:rPr>
              <a:t>Unbroken Chain</a:t>
            </a:r>
          </a:p>
          <a:p>
            <a:endParaRPr lang="en-US" sz="1200" b="0" i="0" kern="1200" smtClean="0">
              <a:solidFill>
                <a:schemeClr val="tx1"/>
              </a:solidFill>
              <a:latin typeface="Times New Roman" pitchFamily="18" charset="0"/>
              <a:ea typeface="+mn-ea"/>
              <a:cs typeface="+mn-cs"/>
            </a:endParaRPr>
          </a:p>
          <a:p>
            <a:endParaRPr lang="en-US" sz="1200" b="0" i="0" kern="1200" smtClean="0">
              <a:solidFill>
                <a:schemeClr val="tx1"/>
              </a:solidFill>
              <a:latin typeface="Times New Roman" pitchFamily="18" charset="0"/>
              <a:ea typeface="+mn-ea"/>
              <a:cs typeface="+mn-cs"/>
            </a:endParaRPr>
          </a:p>
          <a:p>
            <a:endParaRPr lang="en-US" sz="1200" b="0" i="0" kern="1200" smtClean="0">
              <a:solidFill>
                <a:schemeClr val="tx1"/>
              </a:solidFill>
              <a:latin typeface="Times New Roman" pitchFamily="18" charset="0"/>
              <a:ea typeface="+mn-ea"/>
              <a:cs typeface="+mn-cs"/>
            </a:endParaRPr>
          </a:p>
          <a:p>
            <a:r>
              <a:rPr lang="en-US" sz="1200" b="0" i="0" kern="1200" smtClean="0">
                <a:solidFill>
                  <a:schemeClr val="tx1"/>
                </a:solidFill>
                <a:latin typeface="Times New Roman" pitchFamily="18" charset="0"/>
                <a:ea typeface="+mn-ea"/>
                <a:cs typeface="+mn-cs"/>
              </a:rPr>
              <a:t>----Penjelasan Lain ---</a:t>
            </a:r>
          </a:p>
          <a:p>
            <a:endParaRPr lang="en-US" sz="1200" b="0" i="0" kern="1200" smtClean="0">
              <a:solidFill>
                <a:schemeClr val="tx1"/>
              </a:solidFill>
              <a:latin typeface="Times New Roman" pitchFamily="18" charset="0"/>
              <a:ea typeface="+mn-ea"/>
              <a:cs typeface="+mn-cs"/>
            </a:endParaRPr>
          </a:p>
          <a:p>
            <a:r>
              <a:rPr lang="en-US" sz="1200" b="1" kern="1200" baseline="0" smtClean="0">
                <a:solidFill>
                  <a:schemeClr val="tx1"/>
                </a:solidFill>
                <a:latin typeface="+mn-lt"/>
                <a:ea typeface="+mn-ea"/>
                <a:cs typeface="+mn-cs"/>
              </a:rPr>
              <a:t>F. PROXIMATE CAUSE</a:t>
            </a:r>
          </a:p>
          <a:p>
            <a:r>
              <a:rPr lang="en-US" sz="1200" kern="1200" baseline="0" smtClean="0">
                <a:solidFill>
                  <a:schemeClr val="tx1"/>
                </a:solidFill>
                <a:latin typeface="+mn-lt"/>
                <a:ea typeface="+mn-ea"/>
                <a:cs typeface="+mn-cs"/>
              </a:rPr>
              <a:t>Definisi</a:t>
            </a:r>
          </a:p>
          <a:p>
            <a:r>
              <a:rPr lang="en-US" sz="1200" kern="1200" baseline="0" smtClean="0">
                <a:solidFill>
                  <a:schemeClr val="tx1"/>
                </a:solidFill>
                <a:latin typeface="+mn-lt"/>
                <a:ea typeface="+mn-ea"/>
                <a:cs typeface="+mn-cs"/>
              </a:rPr>
              <a:t>Penyebab yang aktif dan efisien yang terjadi dalam suatu rangkaian peristiwa,</a:t>
            </a:r>
          </a:p>
          <a:p>
            <a:r>
              <a:rPr lang="en-US" sz="1200" kern="1200" baseline="0" smtClean="0">
                <a:solidFill>
                  <a:schemeClr val="tx1"/>
                </a:solidFill>
                <a:latin typeface="+mn-lt"/>
                <a:ea typeface="+mn-ea"/>
                <a:cs typeface="+mn-cs"/>
              </a:rPr>
              <a:t>mengakibatkan timbulnya suatu kerugian, tanpa adanya intervensi dari kekuatan/</a:t>
            </a:r>
          </a:p>
          <a:p>
            <a:r>
              <a:rPr lang="en-US" sz="1200" kern="1200" baseline="0" smtClean="0">
                <a:solidFill>
                  <a:schemeClr val="tx1"/>
                </a:solidFill>
                <a:latin typeface="+mn-lt"/>
                <a:ea typeface="+mn-ea"/>
                <a:cs typeface="+mn-cs"/>
              </a:rPr>
              <a:t>penyebab yang baru</a:t>
            </a:r>
            <a:endParaRPr lang="en-GB"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pPr>
              <a:defRPr/>
            </a:pPr>
            <a:fld id="{AF416645-539C-442B-8945-21714D997AD3}" type="slidenum">
              <a:rPr lang="en-US"/>
              <a:pPr>
                <a:defRPr/>
              </a:pPr>
              <a:t>29</a:t>
            </a:fld>
            <a:endParaRPr lang="en-US"/>
          </a:p>
        </p:txBody>
      </p:sp>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a:noFill/>
          <a:ln/>
        </p:spPr>
        <p:txBody>
          <a:bodyPr/>
          <a:lstStyle/>
          <a:p>
            <a:r>
              <a:rPr lang="en-US" sz="1200" kern="1200" baseline="0" smtClean="0">
                <a:solidFill>
                  <a:schemeClr val="tx1"/>
                </a:solidFill>
                <a:latin typeface="+mn-lt"/>
                <a:ea typeface="+mn-ea"/>
                <a:cs typeface="+mn-cs"/>
              </a:rPr>
              <a:t>Definisi:</a:t>
            </a:r>
          </a:p>
          <a:p>
            <a:r>
              <a:rPr lang="en-US" sz="1200" kern="1200" baseline="0" smtClean="0">
                <a:solidFill>
                  <a:schemeClr val="tx1"/>
                </a:solidFill>
                <a:latin typeface="+mn-lt"/>
                <a:ea typeface="+mn-ea"/>
                <a:cs typeface="+mn-cs"/>
              </a:rPr>
              <a:t>Timbulnya Kontribusi:Hak penanggung untuk meminta penanggung lainnya turut secara bersama-sama</a:t>
            </a:r>
          </a:p>
          <a:p>
            <a:r>
              <a:rPr lang="en-US" sz="1200" kern="1200" baseline="0" smtClean="0">
                <a:solidFill>
                  <a:schemeClr val="tx1"/>
                </a:solidFill>
                <a:latin typeface="+mn-lt"/>
                <a:ea typeface="+mn-ea"/>
                <a:cs typeface="+mn-cs"/>
              </a:rPr>
              <a:t>menanggung kerugian yang terjadi berdasarkan proporsi </a:t>
            </a:r>
            <a:r>
              <a:rPr lang="en-US" sz="1200" i="1" kern="1200" baseline="0" smtClean="0">
                <a:solidFill>
                  <a:schemeClr val="tx1"/>
                </a:solidFill>
                <a:latin typeface="+mn-lt"/>
                <a:ea typeface="+mn-ea"/>
                <a:cs typeface="+mn-cs"/>
              </a:rPr>
              <a:t>share yang seimbang.</a:t>
            </a:r>
          </a:p>
          <a:p>
            <a:endParaRPr lang="en-US" sz="1200" kern="1200" baseline="0" smtClean="0">
              <a:solidFill>
                <a:schemeClr val="tx1"/>
              </a:solidFill>
              <a:latin typeface="+mn-lt"/>
              <a:ea typeface="+mn-ea"/>
              <a:cs typeface="+mn-cs"/>
            </a:endParaRPr>
          </a:p>
          <a:p>
            <a:r>
              <a:rPr lang="en-US" sz="1200" kern="1200" baseline="0" smtClean="0">
                <a:solidFill>
                  <a:schemeClr val="tx1"/>
                </a:solidFill>
                <a:latin typeface="+mn-lt"/>
                <a:ea typeface="+mn-ea"/>
                <a:cs typeface="+mn-cs"/>
              </a:rPr>
              <a:t> Terdapat 2 (dua) atau lebih polis berdasarkan indemnitas</a:t>
            </a:r>
          </a:p>
          <a:p>
            <a:r>
              <a:rPr lang="en-US" sz="1200" kern="1200" baseline="0" smtClean="0">
                <a:solidFill>
                  <a:schemeClr val="tx1"/>
                </a:solidFill>
                <a:latin typeface="+mn-lt"/>
                <a:ea typeface="+mn-ea"/>
                <a:cs typeface="+mn-cs"/>
              </a:rPr>
              <a:t> Adanya </a:t>
            </a:r>
            <a:r>
              <a:rPr lang="en-US" sz="1200" i="1" kern="1200" baseline="0" smtClean="0">
                <a:solidFill>
                  <a:schemeClr val="tx1"/>
                </a:solidFill>
                <a:latin typeface="+mn-lt"/>
                <a:ea typeface="+mn-ea"/>
                <a:cs typeface="+mn-cs"/>
              </a:rPr>
              <a:t>common interest antar polis-polis tersebut</a:t>
            </a:r>
          </a:p>
          <a:p>
            <a:r>
              <a:rPr lang="en-US" sz="1200" kern="1200" baseline="0" smtClean="0">
                <a:solidFill>
                  <a:schemeClr val="tx1"/>
                </a:solidFill>
                <a:latin typeface="+mn-lt"/>
                <a:ea typeface="+mn-ea"/>
                <a:cs typeface="+mn-cs"/>
              </a:rPr>
              <a:t> Adanya </a:t>
            </a:r>
            <a:r>
              <a:rPr lang="en-US" sz="1200" i="1" kern="1200" baseline="0" smtClean="0">
                <a:solidFill>
                  <a:schemeClr val="tx1"/>
                </a:solidFill>
                <a:latin typeface="+mn-lt"/>
                <a:ea typeface="+mn-ea"/>
                <a:cs typeface="+mn-cs"/>
              </a:rPr>
              <a:t>common peril yang mengakibatkan timbulnya kerugian</a:t>
            </a:r>
          </a:p>
          <a:p>
            <a:r>
              <a:rPr lang="en-US" sz="1200" kern="1200" baseline="0" smtClean="0">
                <a:solidFill>
                  <a:schemeClr val="tx1"/>
                </a:solidFill>
                <a:latin typeface="+mn-lt"/>
                <a:ea typeface="+mn-ea"/>
                <a:cs typeface="+mn-cs"/>
              </a:rPr>
              <a:t> Tiap polis mengcover </a:t>
            </a:r>
            <a:r>
              <a:rPr lang="en-US" sz="1200" i="1" kern="1200" baseline="0" smtClean="0">
                <a:solidFill>
                  <a:schemeClr val="tx1"/>
                </a:solidFill>
                <a:latin typeface="+mn-lt"/>
                <a:ea typeface="+mn-ea"/>
                <a:cs typeface="+mn-cs"/>
              </a:rPr>
              <a:t>common subject matter of insurance</a:t>
            </a:r>
          </a:p>
          <a:p>
            <a:r>
              <a:rPr lang="en-US" sz="1200" kern="1200" baseline="0" smtClean="0">
                <a:solidFill>
                  <a:schemeClr val="tx1"/>
                </a:solidFill>
                <a:latin typeface="+mn-lt"/>
                <a:ea typeface="+mn-ea"/>
                <a:cs typeface="+mn-cs"/>
              </a:rPr>
              <a:t> Tiap polis </a:t>
            </a:r>
            <a:r>
              <a:rPr lang="en-US" sz="1200" i="1" kern="1200" baseline="0" smtClean="0">
                <a:solidFill>
                  <a:schemeClr val="tx1"/>
                </a:solidFill>
                <a:latin typeface="+mn-lt"/>
                <a:ea typeface="+mn-ea"/>
                <a:cs typeface="+mn-cs"/>
              </a:rPr>
              <a:t>liable terhadap kerugian yang terjadi</a:t>
            </a:r>
            <a:endParaRPr lang="en-GB"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pPr>
              <a:defRPr/>
            </a:pPr>
            <a:fld id="{D47F0673-6B94-4FB5-B640-6771FBE3E0C1}" type="slidenum">
              <a:rPr lang="en-US"/>
              <a:pPr>
                <a:defRPr/>
              </a:pPr>
              <a:t>30</a:t>
            </a:fld>
            <a:endParaRPr lang="en-US"/>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pPr>
              <a:defRPr/>
            </a:pPr>
            <a:fld id="{7BE4108C-3CFC-4792-8C93-BEA85C919ADE}" type="slidenum">
              <a:rPr lang="en-US"/>
              <a:pPr>
                <a:defRPr/>
              </a:pPr>
              <a:t>5</a:t>
            </a:fld>
            <a:endParaRPr lang="en-US"/>
          </a:p>
        </p:txBody>
      </p:sp>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pPr>
              <a:defRPr/>
            </a:pPr>
            <a:fld id="{12261BFB-ACA6-4549-8C9D-6D9B74854515}" type="slidenum">
              <a:rPr lang="en-US"/>
              <a:pPr>
                <a:defRPr/>
              </a:pPr>
              <a:t>6</a:t>
            </a:fld>
            <a:endParaRPr lang="en-US"/>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a:ln/>
        </p:spPr>
        <p:txBody>
          <a:bodyPr/>
          <a:lstStyle/>
          <a:p>
            <a:r>
              <a:rPr lang="en-US" sz="1200" kern="1200" baseline="0" smtClean="0">
                <a:solidFill>
                  <a:schemeClr val="tx1"/>
                </a:solidFill>
                <a:latin typeface="+mn-lt"/>
                <a:ea typeface="+mn-ea"/>
                <a:cs typeface="+mn-cs"/>
              </a:rPr>
              <a:t>Peril adalah penyebab kerugian</a:t>
            </a:r>
          </a:p>
          <a:p>
            <a:r>
              <a:rPr lang="en-US" sz="1200" kern="1200" baseline="0" smtClean="0">
                <a:solidFill>
                  <a:schemeClr val="tx1"/>
                </a:solidFill>
                <a:latin typeface="+mn-lt"/>
                <a:ea typeface="+mn-ea"/>
                <a:cs typeface="+mn-cs"/>
              </a:rPr>
              <a:t>Misalnya :</a:t>
            </a:r>
          </a:p>
          <a:p>
            <a:r>
              <a:rPr lang="en-US" sz="1200" kern="1200" baseline="0" smtClean="0">
                <a:solidFill>
                  <a:schemeClr val="tx1"/>
                </a:solidFill>
                <a:latin typeface="+mn-lt"/>
                <a:ea typeface="+mn-ea"/>
                <a:cs typeface="+mn-cs"/>
              </a:rPr>
              <a:t> Kebakaran, badai</a:t>
            </a:r>
          </a:p>
          <a:p>
            <a:r>
              <a:rPr lang="en-US" sz="1200" kern="1200" baseline="0" smtClean="0">
                <a:solidFill>
                  <a:schemeClr val="tx1"/>
                </a:solidFill>
                <a:latin typeface="+mn-lt"/>
                <a:ea typeface="+mn-ea"/>
                <a:cs typeface="+mn-cs"/>
              </a:rPr>
              <a:t> Gempa, kecelakaan, sakit</a:t>
            </a:r>
          </a:p>
          <a:p>
            <a:r>
              <a:rPr lang="en-US" sz="1200" kern="1200" baseline="0" smtClean="0">
                <a:solidFill>
                  <a:schemeClr val="tx1"/>
                </a:solidFill>
                <a:latin typeface="+mn-lt"/>
                <a:ea typeface="+mn-ea"/>
                <a:cs typeface="+mn-cs"/>
              </a:rPr>
              <a:t>- Hazard adalah suatu kondisi yang dapat menimbulkan atau meningkatkan</a:t>
            </a:r>
          </a:p>
          <a:p>
            <a:r>
              <a:rPr lang="en-US" sz="1200" kern="1200" baseline="0" smtClean="0">
                <a:solidFill>
                  <a:schemeClr val="tx1"/>
                </a:solidFill>
                <a:latin typeface="+mn-lt"/>
                <a:ea typeface="+mn-ea"/>
                <a:cs typeface="+mn-cs"/>
              </a:rPr>
              <a:t>kemungkinan kerugian yang timbul dari peril tertentu</a:t>
            </a:r>
          </a:p>
          <a:p>
            <a:r>
              <a:rPr lang="en-US" sz="1200" kern="1200" baseline="0" smtClean="0">
                <a:solidFill>
                  <a:schemeClr val="tx1"/>
                </a:solidFill>
                <a:latin typeface="+mn-lt"/>
                <a:ea typeface="+mn-ea"/>
                <a:cs typeface="+mn-cs"/>
              </a:rPr>
              <a:t>Misalnya:</a:t>
            </a:r>
          </a:p>
          <a:p>
            <a:r>
              <a:rPr lang="en-US" sz="1200" kern="1200" baseline="0" smtClean="0">
                <a:solidFill>
                  <a:schemeClr val="tx1"/>
                </a:solidFill>
                <a:latin typeface="+mn-lt"/>
                <a:ea typeface="+mn-ea"/>
                <a:cs typeface="+mn-cs"/>
              </a:rPr>
              <a:t> Sikap sembrono</a:t>
            </a:r>
          </a:p>
          <a:p>
            <a:r>
              <a:rPr lang="en-US" sz="1200" kern="1200" baseline="0" smtClean="0">
                <a:solidFill>
                  <a:schemeClr val="tx1"/>
                </a:solidFill>
                <a:latin typeface="+mn-lt"/>
                <a:ea typeface="+mn-ea"/>
                <a:cs typeface="+mn-cs"/>
              </a:rPr>
              <a:t> Jalan rusak</a:t>
            </a:r>
          </a:p>
          <a:p>
            <a:r>
              <a:rPr lang="en-US" sz="1200" kern="1200" baseline="0" smtClean="0">
                <a:solidFill>
                  <a:schemeClr val="tx1"/>
                </a:solidFill>
                <a:latin typeface="+mn-lt"/>
                <a:ea typeface="+mn-ea"/>
                <a:cs typeface="+mn-cs"/>
              </a:rPr>
              <a:t> Pekerjaan yang berbahaya</a:t>
            </a:r>
          </a:p>
          <a:p>
            <a:r>
              <a:rPr lang="en-US" sz="1200" kern="1200" baseline="0" smtClean="0">
                <a:solidFill>
                  <a:schemeClr val="tx1"/>
                </a:solidFill>
                <a:latin typeface="+mn-lt"/>
                <a:ea typeface="+mn-ea"/>
                <a:cs typeface="+mn-cs"/>
              </a:rPr>
              <a:t> Mesin yang kurang perawatan</a:t>
            </a:r>
          </a:p>
          <a:p>
            <a:r>
              <a:rPr lang="en-US" sz="1200" kern="1200" baseline="0" smtClean="0">
                <a:solidFill>
                  <a:schemeClr val="tx1"/>
                </a:solidFill>
                <a:latin typeface="+mn-lt"/>
                <a:ea typeface="+mn-ea"/>
                <a:cs typeface="+mn-cs"/>
              </a:rPr>
              <a:t>- Physical hazard adalah suatu kondisi fisik yang dapat menambah kemungkinan</a:t>
            </a:r>
          </a:p>
          <a:p>
            <a:r>
              <a:rPr lang="en-US" sz="1200" kern="1200" baseline="0" smtClean="0">
                <a:solidFill>
                  <a:schemeClr val="tx1"/>
                </a:solidFill>
                <a:latin typeface="+mn-lt"/>
                <a:ea typeface="+mn-ea"/>
                <a:cs typeface="+mn-cs"/>
              </a:rPr>
              <a:t>terjadinya kerugian</a:t>
            </a:r>
          </a:p>
          <a:p>
            <a:r>
              <a:rPr lang="en-US" sz="1200" kern="1200" baseline="0" smtClean="0">
                <a:solidFill>
                  <a:schemeClr val="tx1"/>
                </a:solidFill>
                <a:latin typeface="+mn-lt"/>
                <a:ea typeface="+mn-ea"/>
                <a:cs typeface="+mn-cs"/>
              </a:rPr>
              <a:t>Misalnya:</a:t>
            </a:r>
          </a:p>
          <a:p>
            <a:r>
              <a:rPr lang="en-US" sz="1200" kern="1200" baseline="0" smtClean="0">
                <a:solidFill>
                  <a:schemeClr val="tx1"/>
                </a:solidFill>
                <a:latin typeface="+mn-lt"/>
                <a:ea typeface="+mn-ea"/>
                <a:cs typeface="+mn-cs"/>
              </a:rPr>
              <a:t> Bahan bakar, bahan peledak</a:t>
            </a:r>
          </a:p>
          <a:p>
            <a:r>
              <a:rPr lang="en-US" sz="1200" kern="1200" baseline="0" smtClean="0">
                <a:solidFill>
                  <a:schemeClr val="tx1"/>
                </a:solidFill>
                <a:latin typeface="+mn-lt"/>
                <a:ea typeface="+mn-ea"/>
                <a:cs typeface="+mn-cs"/>
              </a:rPr>
              <a:t> Kondisi kapal</a:t>
            </a:r>
          </a:p>
          <a:p>
            <a:r>
              <a:rPr lang="en-US" sz="1200" kern="1200" baseline="0" smtClean="0">
                <a:solidFill>
                  <a:schemeClr val="tx1"/>
                </a:solidFill>
                <a:latin typeface="+mn-lt"/>
                <a:ea typeface="+mn-ea"/>
                <a:cs typeface="+mn-cs"/>
              </a:rPr>
              <a:t> Konstruksi bangunan</a:t>
            </a:r>
          </a:p>
          <a:p>
            <a:r>
              <a:rPr lang="en-US" sz="1200" kern="1200" baseline="0" smtClean="0">
                <a:solidFill>
                  <a:schemeClr val="tx1"/>
                </a:solidFill>
                <a:latin typeface="+mn-lt"/>
                <a:ea typeface="+mn-ea"/>
                <a:cs typeface="+mn-cs"/>
              </a:rPr>
              <a:t> Lokasi</a:t>
            </a:r>
          </a:p>
          <a:p>
            <a:r>
              <a:rPr lang="en-US" sz="1200" kern="1200" baseline="0" smtClean="0">
                <a:solidFill>
                  <a:schemeClr val="tx1"/>
                </a:solidFill>
                <a:latin typeface="+mn-lt"/>
                <a:ea typeface="+mn-ea"/>
                <a:cs typeface="+mn-cs"/>
              </a:rPr>
              <a:t>- Moral hazard adalah suatu karakter dan tingkah laku individu tertanggung</a:t>
            </a:r>
          </a:p>
          <a:p>
            <a:r>
              <a:rPr lang="en-US" sz="1200" kern="1200" baseline="0" smtClean="0">
                <a:solidFill>
                  <a:schemeClr val="tx1"/>
                </a:solidFill>
                <a:latin typeface="+mn-lt"/>
                <a:ea typeface="+mn-ea"/>
                <a:cs typeface="+mn-cs"/>
              </a:rPr>
              <a:t>yang dapat menambah atau menimbulkan kemungkinan kerugian</a:t>
            </a:r>
          </a:p>
          <a:p>
            <a:r>
              <a:rPr lang="en-US" sz="1200" kern="1200" baseline="0" smtClean="0">
                <a:solidFill>
                  <a:schemeClr val="tx1"/>
                </a:solidFill>
                <a:latin typeface="+mn-lt"/>
                <a:ea typeface="+mn-ea"/>
                <a:cs typeface="+mn-cs"/>
              </a:rPr>
              <a:t>Misalnya:</a:t>
            </a:r>
          </a:p>
          <a:p>
            <a:r>
              <a:rPr lang="sv-SE" sz="1200" kern="1200" baseline="0" smtClean="0">
                <a:solidFill>
                  <a:schemeClr val="tx1"/>
                </a:solidFill>
                <a:latin typeface="+mn-lt"/>
                <a:ea typeface="+mn-ea"/>
                <a:cs typeface="+mn-cs"/>
              </a:rPr>
              <a:t> Sikap tendensi untuk memperoleh keuntungan dalam asuransi</a:t>
            </a:r>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pPr>
              <a:defRPr/>
            </a:pPr>
            <a:fld id="{4EDCE826-79D1-4272-BA54-2410CB629C16}" type="slidenum">
              <a:rPr lang="en-US"/>
              <a:pPr>
                <a:defRPr/>
              </a:pPr>
              <a:t>7</a:t>
            </a:fld>
            <a:endParaRPr lang="en-US"/>
          </a:p>
        </p:txBody>
      </p:sp>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id-ID"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EB9ACF3-6620-4A26-B800-05FA32CDD6AB}" type="slidenum">
              <a:rPr lang="id-ID"/>
              <a:pPr fontAlgn="base">
                <a:spcBef>
                  <a:spcPct val="0"/>
                </a:spcBef>
                <a:spcAft>
                  <a:spcPct val="0"/>
                </a:spcAft>
              </a:pPr>
              <a:t>8</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id-ID"/>
          </a:p>
        </p:txBody>
      </p:sp>
      <p:sp>
        <p:nvSpPr>
          <p:cNvPr id="4" name="Slide Number Placeholder 3"/>
          <p:cNvSpPr>
            <a:spLocks noGrp="1"/>
          </p:cNvSpPr>
          <p:nvPr>
            <p:ph type="sldNum" sz="quarter" idx="10"/>
          </p:nvPr>
        </p:nvSpPr>
        <p:spPr/>
        <p:txBody>
          <a:bodyPr/>
          <a:lstStyle/>
          <a:p>
            <a:pPr>
              <a:defRPr/>
            </a:pPr>
            <a:fld id="{B704F63C-50BC-4846-B775-C927A6A0E8F9}" type="slidenum">
              <a:rPr lang="id-ID" smtClean="0"/>
              <a:pPr>
                <a:defRPr/>
              </a:pPr>
              <a:t>9</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id-ID"/>
          </a:p>
        </p:txBody>
      </p:sp>
      <p:sp>
        <p:nvSpPr>
          <p:cNvPr id="4" name="Slide Number Placeholder 3"/>
          <p:cNvSpPr>
            <a:spLocks noGrp="1"/>
          </p:cNvSpPr>
          <p:nvPr>
            <p:ph type="sldNum" sz="quarter" idx="10"/>
          </p:nvPr>
        </p:nvSpPr>
        <p:spPr/>
        <p:txBody>
          <a:bodyPr/>
          <a:lstStyle/>
          <a:p>
            <a:pPr>
              <a:defRPr/>
            </a:pPr>
            <a:fld id="{B704F63C-50BC-4846-B775-C927A6A0E8F9}" type="slidenum">
              <a:rPr lang="id-ID" smtClean="0"/>
              <a:pPr>
                <a:defRPr/>
              </a:pPr>
              <a:t>11</a:t>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id-ID"/>
          </a:p>
        </p:txBody>
      </p:sp>
      <p:sp>
        <p:nvSpPr>
          <p:cNvPr id="4" name="Slide Number Placeholder 3"/>
          <p:cNvSpPr>
            <a:spLocks noGrp="1"/>
          </p:cNvSpPr>
          <p:nvPr>
            <p:ph type="sldNum" sz="quarter" idx="10"/>
          </p:nvPr>
        </p:nvSpPr>
        <p:spPr/>
        <p:txBody>
          <a:bodyPr/>
          <a:lstStyle/>
          <a:p>
            <a:pPr>
              <a:defRPr/>
            </a:pPr>
            <a:fld id="{B704F63C-50BC-4846-B775-C927A6A0E8F9}" type="slidenum">
              <a:rPr lang="id-ID" smtClean="0"/>
              <a:pPr>
                <a:defRPr/>
              </a:pPr>
              <a:t>12</a:t>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id-ID"/>
          </a:p>
        </p:txBody>
      </p:sp>
      <p:sp>
        <p:nvSpPr>
          <p:cNvPr id="4" name="Slide Number Placeholder 3"/>
          <p:cNvSpPr>
            <a:spLocks noGrp="1"/>
          </p:cNvSpPr>
          <p:nvPr>
            <p:ph type="sldNum" sz="quarter" idx="10"/>
          </p:nvPr>
        </p:nvSpPr>
        <p:spPr/>
        <p:txBody>
          <a:bodyPr/>
          <a:lstStyle/>
          <a:p>
            <a:pPr>
              <a:defRPr/>
            </a:pPr>
            <a:fld id="{B704F63C-50BC-4846-B775-C927A6A0E8F9}" type="slidenum">
              <a:rPr lang="id-ID" smtClean="0"/>
              <a:pPr>
                <a:defRPr/>
              </a:pPr>
              <a:t>13</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gradFill flip="none" rotWithShape="1">
          <a:gsLst>
            <a:gs pos="0">
              <a:schemeClr val="bg1"/>
            </a:gs>
            <a:gs pos="31000">
              <a:srgbClr val="ECFBFE"/>
            </a:gs>
            <a:gs pos="100000">
              <a:srgbClr val="27ADDD"/>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EBB65B8-9649-4A30-9335-4489B3BB5E8C}" type="datetime1">
              <a:rPr lang="en-US" smtClean="0"/>
              <a:t>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465B68-4521-43BC-9C7C-8C145BF9A3EE}" type="slidenum">
              <a:rPr lang="en-US" smtClean="0"/>
              <a:pPr/>
              <a:t>‹#›</a:t>
            </a:fld>
            <a:endParaRPr lang="en-US"/>
          </a:p>
        </p:txBody>
      </p:sp>
      <p:pic>
        <p:nvPicPr>
          <p:cNvPr id="9" name="Picture 4" descr="logo-1.png"/>
          <p:cNvPicPr>
            <a:picLocks noChangeAspect="1"/>
          </p:cNvPicPr>
          <p:nvPr/>
        </p:nvPicPr>
        <p:blipFill>
          <a:blip r:embed="rId2"/>
          <a:srcRect/>
          <a:stretch>
            <a:fillRect/>
          </a:stretch>
        </p:blipFill>
        <p:spPr bwMode="auto">
          <a:xfrm>
            <a:off x="3733800" y="685800"/>
            <a:ext cx="1447800" cy="1454150"/>
          </a:xfrm>
          <a:prstGeom prst="rect">
            <a:avLst/>
          </a:prstGeom>
          <a:noFill/>
          <a:ln w="9525">
            <a:noFill/>
            <a:miter lim="800000"/>
            <a:headEnd/>
            <a:tailEnd/>
          </a:ln>
        </p:spPr>
      </p:pic>
      <p:pic>
        <p:nvPicPr>
          <p:cNvPr id="10" name="Picture 6" descr="logo-2.png"/>
          <p:cNvPicPr>
            <a:picLocks noChangeAspect="1"/>
          </p:cNvPicPr>
          <p:nvPr/>
        </p:nvPicPr>
        <p:blipFill>
          <a:blip r:embed="rId3"/>
          <a:srcRect/>
          <a:stretch>
            <a:fillRect/>
          </a:stretch>
        </p:blipFill>
        <p:spPr bwMode="auto">
          <a:xfrm>
            <a:off x="1752600" y="2209800"/>
            <a:ext cx="5565775" cy="762000"/>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456534-D2ED-4C9C-87AC-23692EE0DD34}" type="datetime1">
              <a:rPr lang="en-US" smtClean="0"/>
              <a:t>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465B68-4521-43BC-9C7C-8C145BF9A3E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C33E798-5DF3-4427-AD4D-F3A1508CA18D}" type="datetime1">
              <a:rPr lang="en-US" smtClean="0"/>
              <a:t>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465B68-4521-43BC-9C7C-8C145BF9A3E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gradFill>
          <a:gsLst>
            <a:gs pos="0">
              <a:schemeClr val="bg1"/>
            </a:gs>
            <a:gs pos="31000">
              <a:srgbClr val="ECFBFE"/>
            </a:gs>
            <a:gs pos="100000">
              <a:srgbClr val="27ADD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85802"/>
            <a:ext cx="82296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2143116"/>
            <a:ext cx="8229600" cy="398304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1E3273-14A5-4CFE-AE33-3A0FD1163DA8}" type="datetime1">
              <a:rPr lang="en-US" smtClean="0"/>
              <a:t>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465B68-4521-43BC-9C7C-8C145BF9A3EE}" type="slidenum">
              <a:rPr lang="en-US" smtClean="0"/>
              <a:pPr/>
              <a:t>‹#›</a:t>
            </a:fld>
            <a:endParaRPr lang="en-US"/>
          </a:p>
        </p:txBody>
      </p:sp>
      <p:sp>
        <p:nvSpPr>
          <p:cNvPr id="7" name="Rectangle 6"/>
          <p:cNvSpPr/>
          <p:nvPr/>
        </p:nvSpPr>
        <p:spPr>
          <a:xfrm>
            <a:off x="0" y="0"/>
            <a:ext cx="9144000" cy="762000"/>
          </a:xfrm>
          <a:prstGeom prst="rect">
            <a:avLst/>
          </a:prstGeom>
          <a:solidFill>
            <a:srgbClr val="6DD4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8" name="Picture 7" descr="logo-1.png"/>
          <p:cNvPicPr>
            <a:picLocks noChangeAspect="1"/>
          </p:cNvPicPr>
          <p:nvPr/>
        </p:nvPicPr>
        <p:blipFill>
          <a:blip r:embed="rId2"/>
          <a:srcRect/>
          <a:stretch>
            <a:fillRect/>
          </a:stretch>
        </p:blipFill>
        <p:spPr bwMode="auto">
          <a:xfrm>
            <a:off x="152400" y="73025"/>
            <a:ext cx="609600" cy="612775"/>
          </a:xfrm>
          <a:prstGeom prst="rect">
            <a:avLst/>
          </a:prstGeom>
          <a:noFill/>
          <a:ln w="9525">
            <a:noFill/>
            <a:miter lim="800000"/>
            <a:headEnd/>
            <a:tailEnd/>
          </a:ln>
        </p:spPr>
      </p:pic>
      <p:pic>
        <p:nvPicPr>
          <p:cNvPr id="9" name="Picture 8" descr="logo-2.png"/>
          <p:cNvPicPr>
            <a:picLocks noChangeAspect="1"/>
          </p:cNvPicPr>
          <p:nvPr/>
        </p:nvPicPr>
        <p:blipFill>
          <a:blip r:embed="rId3"/>
          <a:srcRect/>
          <a:stretch>
            <a:fillRect/>
          </a:stretch>
        </p:blipFill>
        <p:spPr bwMode="auto">
          <a:xfrm>
            <a:off x="798513" y="228600"/>
            <a:ext cx="2782887" cy="381000"/>
          </a:xfrm>
          <a:prstGeom prst="rect">
            <a:avLst/>
          </a:prstGeom>
          <a:noFill/>
          <a:ln w="9525">
            <a:noFill/>
            <a:miter lim="800000"/>
            <a:headEnd/>
            <a:tailEnd/>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40CC63-A59B-47FF-8F7C-84CCC69ED9AD}" type="datetime1">
              <a:rPr lang="en-US" smtClean="0"/>
              <a:t>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465B68-4521-43BC-9C7C-8C145BF9A3E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6C4BFC1-995A-4AA2-B75F-BF724B1DB4C3}" type="datetime1">
              <a:rPr lang="en-US" smtClean="0"/>
              <a:t>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465B68-4521-43BC-9C7C-8C145BF9A3E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2F6925B-1886-4066-86F6-F36ADC19CDEB}" type="datetime1">
              <a:rPr lang="en-US" smtClean="0"/>
              <a:t>2/2/2015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465B68-4521-43BC-9C7C-8C145BF9A3E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ADDE76E-9366-498B-A25F-4AEA65732754}" type="datetime1">
              <a:rPr lang="en-US" smtClean="0"/>
              <a:t>2/2/2015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465B68-4521-43BC-9C7C-8C145BF9A3E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1E33B6-DB91-4425-8D55-21BFAD2F66ED}" type="datetime1">
              <a:rPr lang="en-US" smtClean="0"/>
              <a:t>2/2/2015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465B68-4521-43BC-9C7C-8C145BF9A3E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12D962-8CDD-4742-B8B6-9B996A59FD24}" type="datetime1">
              <a:rPr lang="en-US" smtClean="0"/>
              <a:t>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465B68-4521-43BC-9C7C-8C145BF9A3E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99B8D49-368F-41A6-8CD1-EEF5A9CB3134}" type="datetime1">
              <a:rPr lang="en-US" smtClean="0"/>
              <a:t>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465B68-4521-43BC-9C7C-8C145BF9A3E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bg1"/>
            </a:gs>
            <a:gs pos="31000">
              <a:srgbClr val="ECFBFE"/>
            </a:gs>
            <a:gs pos="100000">
              <a:srgbClr val="27ADD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12DBEF-065C-4C0F-AA7C-42A7B267C256}" type="datetime1">
              <a:rPr lang="en-US" smtClean="0"/>
              <a:t>2/2/2015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465B68-4521-43BC-9C7C-8C145BF9A3E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image" Target="../media/image5.wmf"/><Relationship Id="rId7" Type="http://schemas.openxmlformats.org/officeDocument/2006/relationships/diagramData" Target="../diagrams/data7.xml"/><Relationship Id="rId12" Type="http://schemas.openxmlformats.org/officeDocument/2006/relationships/image" Target="../media/image9.gi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8.wmf"/><Relationship Id="rId11" Type="http://schemas.microsoft.com/office/2007/relationships/diagramDrawing" Target="../diagrams/drawing7.xml"/><Relationship Id="rId5" Type="http://schemas.openxmlformats.org/officeDocument/2006/relationships/image" Target="../media/image7.wmf"/><Relationship Id="rId10" Type="http://schemas.openxmlformats.org/officeDocument/2006/relationships/diagramColors" Target="../diagrams/colors7.xml"/><Relationship Id="rId4" Type="http://schemas.openxmlformats.org/officeDocument/2006/relationships/image" Target="../media/image6.wmf"/><Relationship Id="rId9" Type="http://schemas.openxmlformats.org/officeDocument/2006/relationships/diagramQuickStyle" Target="../diagrams/quickStyle7.xml"/></Relationships>
</file>

<file path=ppt/slides/_rels/slide13.xml.rels><?xml version="1.0" encoding="UTF-8" standalone="yes"?>
<Relationships xmlns="http://schemas.openxmlformats.org/package/2006/relationships"><Relationship Id="rId8" Type="http://schemas.openxmlformats.org/officeDocument/2006/relationships/image" Target="../media/image11.gif"/><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wmf"/></Relationships>
</file>

<file path=ppt/slides/_rels/slide15.xml.rels><?xml version="1.0" encoding="UTF-8" standalone="yes"?>
<Relationships xmlns="http://schemas.openxmlformats.org/package/2006/relationships"><Relationship Id="rId8" Type="http://schemas.openxmlformats.org/officeDocument/2006/relationships/diagramData" Target="../diagrams/data10.xml"/><Relationship Id="rId13" Type="http://schemas.openxmlformats.org/officeDocument/2006/relationships/image" Target="../media/image13.jpeg"/><Relationship Id="rId3" Type="http://schemas.openxmlformats.org/officeDocument/2006/relationships/diagramData" Target="../diagrams/data9.xml"/><Relationship Id="rId7" Type="http://schemas.microsoft.com/office/2007/relationships/diagramDrawing" Target="../diagrams/drawing9.xml"/><Relationship Id="rId12" Type="http://schemas.microsoft.com/office/2007/relationships/diagramDrawing" Target="../diagrams/drawing10.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9.xml"/><Relationship Id="rId11" Type="http://schemas.openxmlformats.org/officeDocument/2006/relationships/diagramColors" Target="../diagrams/colors10.xml"/><Relationship Id="rId5" Type="http://schemas.openxmlformats.org/officeDocument/2006/relationships/diagramQuickStyle" Target="../diagrams/quickStyle9.xml"/><Relationship Id="rId10" Type="http://schemas.openxmlformats.org/officeDocument/2006/relationships/diagramQuickStyle" Target="../diagrams/quickStyle10.xml"/><Relationship Id="rId4" Type="http://schemas.openxmlformats.org/officeDocument/2006/relationships/diagramLayout" Target="../diagrams/layout9.xml"/><Relationship Id="rId9" Type="http://schemas.openxmlformats.org/officeDocument/2006/relationships/diagramLayout" Target="../diagrams/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6.wmf"/><Relationship Id="rId4" Type="http://schemas.openxmlformats.org/officeDocument/2006/relationships/image" Target="../media/image8.wmf"/></Relationships>
</file>

<file path=ppt/slides/_rels/slide18.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8.wmf"/></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1.xml"/><Relationship Id="rId7" Type="http://schemas.openxmlformats.org/officeDocument/2006/relationships/image" Target="../media/image14.png"/><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w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wmf"/><Relationship Id="rId7"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8.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7.w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8" Type="http://schemas.openxmlformats.org/officeDocument/2006/relationships/diagramData" Target="../diagrams/data5.xml"/><Relationship Id="rId3" Type="http://schemas.openxmlformats.org/officeDocument/2006/relationships/diagramData" Target="../diagrams/data4.xml"/><Relationship Id="rId7" Type="http://schemas.microsoft.com/office/2007/relationships/diagramDrawing" Target="../diagrams/drawing4.xml"/><Relationship Id="rId12"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4.xml"/><Relationship Id="rId11" Type="http://schemas.openxmlformats.org/officeDocument/2006/relationships/diagramColors" Target="../diagrams/colors5.xml"/><Relationship Id="rId5" Type="http://schemas.openxmlformats.org/officeDocument/2006/relationships/diagramQuickStyle" Target="../diagrams/quickStyle4.xml"/><Relationship Id="rId10" Type="http://schemas.openxmlformats.org/officeDocument/2006/relationships/diagramQuickStyle" Target="../diagrams/quickStyle5.xml"/><Relationship Id="rId4" Type="http://schemas.openxmlformats.org/officeDocument/2006/relationships/diagramLayout" Target="../diagrams/layout4.xml"/><Relationship Id="rId9" Type="http://schemas.openxmlformats.org/officeDocument/2006/relationships/diagramLayout" Target="../diagrams/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5786" y="3286124"/>
            <a:ext cx="7772400" cy="1470025"/>
          </a:xfrm>
        </p:spPr>
        <p:txBody>
          <a:bodyPr/>
          <a:lstStyle/>
          <a:p>
            <a:r>
              <a:rPr lang="en-US" dirty="0" err="1" smtClean="0"/>
              <a:t>Filosofi</a:t>
            </a:r>
            <a:r>
              <a:rPr lang="en-US" dirty="0" smtClean="0"/>
              <a:t> </a:t>
            </a:r>
            <a:r>
              <a:rPr lang="en-US" dirty="0" err="1" smtClean="0"/>
              <a:t>dan</a:t>
            </a:r>
            <a:r>
              <a:rPr lang="en-US" dirty="0" smtClean="0"/>
              <a:t> </a:t>
            </a:r>
            <a:r>
              <a:rPr lang="en-US" dirty="0" err="1" smtClean="0"/>
              <a:t>Pengantar</a:t>
            </a:r>
            <a:r>
              <a:rPr lang="en-US" dirty="0" smtClean="0"/>
              <a:t> </a:t>
            </a:r>
            <a:r>
              <a:rPr lang="en-US" dirty="0" err="1" smtClean="0"/>
              <a:t>Asuransi</a:t>
            </a:r>
            <a:endParaRPr lang="en-US" dirty="0"/>
          </a:p>
        </p:txBody>
      </p:sp>
      <p:sp>
        <p:nvSpPr>
          <p:cNvPr id="3" name="Subtitle 2"/>
          <p:cNvSpPr>
            <a:spLocks noGrp="1"/>
          </p:cNvSpPr>
          <p:nvPr>
            <p:ph type="subTitle" idx="1"/>
          </p:nvPr>
        </p:nvSpPr>
        <p:spPr>
          <a:xfrm>
            <a:off x="1428728" y="4672018"/>
            <a:ext cx="6400800" cy="828684"/>
          </a:xfrm>
        </p:spPr>
        <p:txBody>
          <a:bodyPr>
            <a:normAutofit/>
          </a:bodyPr>
          <a:lstStyle/>
          <a:p>
            <a:r>
              <a:rPr lang="en-US" sz="2400" dirty="0" smtClean="0"/>
              <a:t>H. </a:t>
            </a:r>
            <a:r>
              <a:rPr lang="en-US" sz="2400" dirty="0" err="1" smtClean="0"/>
              <a:t>Mulyadi</a:t>
            </a:r>
            <a:r>
              <a:rPr lang="en-US" sz="2400" dirty="0" smtClean="0"/>
              <a:t> Z/ H. Abbas </a:t>
            </a:r>
            <a:r>
              <a:rPr lang="en-US" sz="2400" dirty="0" err="1" smtClean="0"/>
              <a:t>Fauzi</a:t>
            </a:r>
            <a:endParaRPr lang="en-US" sz="2400" dirty="0"/>
          </a:p>
        </p:txBody>
      </p:sp>
      <p:sp>
        <p:nvSpPr>
          <p:cNvPr id="4" name="Slide Number Placeholder 3"/>
          <p:cNvSpPr>
            <a:spLocks noGrp="1"/>
          </p:cNvSpPr>
          <p:nvPr>
            <p:ph type="sldNum" sz="quarter" idx="12"/>
          </p:nvPr>
        </p:nvSpPr>
        <p:spPr/>
        <p:txBody>
          <a:bodyPr/>
          <a:lstStyle/>
          <a:p>
            <a:fld id="{30465B68-4521-43BC-9C7C-8C145BF9A3EE}" type="slidenum">
              <a:rPr lang="en-US" smtClean="0"/>
              <a:pPr/>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85802"/>
            <a:ext cx="8229600" cy="1143000"/>
          </a:xfrm>
        </p:spPr>
        <p:txBody>
          <a:bodyPr>
            <a:normAutofit fontScale="90000"/>
          </a:bodyPr>
          <a:lstStyle/>
          <a:p>
            <a:r>
              <a:rPr lang="en-US" sz="2000" b="1" dirty="0" err="1" smtClean="0"/>
              <a:t>Referensi</a:t>
            </a:r>
            <a:r>
              <a:rPr lang="en-US" sz="2000" b="1" dirty="0" smtClean="0"/>
              <a:t> : Risk Management and Insurance, 7</a:t>
            </a:r>
            <a:r>
              <a:rPr lang="en-US" sz="2000" b="1" baseline="30000" dirty="0" smtClean="0"/>
              <a:t>th</a:t>
            </a:r>
            <a:r>
              <a:rPr lang="en-US" sz="2000" b="1" dirty="0" smtClean="0"/>
              <a:t> edition, C. Arthur </a:t>
            </a:r>
            <a:r>
              <a:rPr lang="en-US" sz="2000" b="1" dirty="0" err="1" smtClean="0"/>
              <a:t>Williams,Jr</a:t>
            </a:r>
            <a:r>
              <a:rPr lang="en-US" sz="2000" b="1" dirty="0" smtClean="0"/>
              <a:t>. Michael L. Smith, Peter C. Young. McGraw-Hill, Inc.  International Editions 1995.</a:t>
            </a:r>
            <a:r>
              <a:rPr lang="en-US" sz="2000" dirty="0" smtClean="0"/>
              <a:t/>
            </a:r>
            <a:br>
              <a:rPr lang="en-US" sz="2000" dirty="0" smtClean="0"/>
            </a:br>
            <a:r>
              <a:rPr lang="en-US" sz="2000" dirty="0" err="1" smtClean="0"/>
              <a:t>Halaman</a:t>
            </a:r>
            <a:r>
              <a:rPr lang="en-US" sz="2000" dirty="0" smtClean="0"/>
              <a:t> : 202</a:t>
            </a:r>
            <a:br>
              <a:rPr lang="en-US" sz="2000" dirty="0" smtClean="0"/>
            </a:br>
            <a:endParaRPr lang="en-US" sz="2000" dirty="0"/>
          </a:p>
        </p:txBody>
      </p:sp>
      <p:sp>
        <p:nvSpPr>
          <p:cNvPr id="3" name="Content Placeholder 2"/>
          <p:cNvSpPr>
            <a:spLocks noGrp="1"/>
          </p:cNvSpPr>
          <p:nvPr>
            <p:ph idx="1"/>
          </p:nvPr>
        </p:nvSpPr>
        <p:spPr>
          <a:xfrm>
            <a:off x="357158" y="1785926"/>
            <a:ext cx="8229600" cy="4525963"/>
          </a:xfrm>
        </p:spPr>
        <p:txBody>
          <a:bodyPr/>
          <a:lstStyle/>
          <a:p>
            <a:r>
              <a:rPr lang="en-US" sz="2400" i="1" dirty="0" smtClean="0"/>
              <a:t>Insurance is an important part of risk management programs for organizations as well as individuals. Insurance is                 </a:t>
            </a:r>
            <a:r>
              <a:rPr lang="en-US" sz="3600" b="1" i="1" dirty="0" smtClean="0">
                <a:solidFill>
                  <a:srgbClr val="FF0000"/>
                </a:solidFill>
              </a:rPr>
              <a:t>a risk financing transfer </a:t>
            </a:r>
            <a:r>
              <a:rPr lang="en-US" sz="2400" i="1" dirty="0" smtClean="0"/>
              <a:t>under which an insurer agrees to accept financial burdens arising from loss. </a:t>
            </a:r>
            <a:endParaRPr lang="en-US" sz="2400" dirty="0" smtClean="0"/>
          </a:p>
          <a:p>
            <a:r>
              <a:rPr lang="en-US" sz="2400" i="1" dirty="0" smtClean="0"/>
              <a:t>More Formally, insurance can be defined as a contractual agreement between two parties; </a:t>
            </a:r>
            <a:r>
              <a:rPr lang="en-US" sz="3600" b="1" i="1" dirty="0" smtClean="0">
                <a:solidFill>
                  <a:srgbClr val="FF0000"/>
                </a:solidFill>
              </a:rPr>
              <a:t>the insurer </a:t>
            </a:r>
            <a:r>
              <a:rPr lang="en-US" sz="2400" i="1" dirty="0" smtClean="0"/>
              <a:t>and the </a:t>
            </a:r>
            <a:r>
              <a:rPr lang="en-US" sz="4000" b="1" i="1" dirty="0" smtClean="0">
                <a:solidFill>
                  <a:srgbClr val="FF0000"/>
                </a:solidFill>
              </a:rPr>
              <a:t>insured</a:t>
            </a:r>
            <a:r>
              <a:rPr lang="en-US" sz="2400" i="1" dirty="0" smtClean="0"/>
              <a:t>. </a:t>
            </a:r>
            <a:endParaRPr lang="en-US" sz="2400" dirty="0" smtClean="0"/>
          </a:p>
          <a:p>
            <a:r>
              <a:rPr lang="en-US" sz="2400" i="1" dirty="0" smtClean="0"/>
              <a:t>Under the agreement, the insurer agrees to reimburse “loss” (as defined in the insurance contract) in return for the insured’s premium payment.</a:t>
            </a:r>
            <a:endParaRPr lang="en-US" sz="2400" dirty="0" smtClean="0"/>
          </a:p>
          <a:p>
            <a:endParaRPr lang="en-US" sz="2400" dirty="0"/>
          </a:p>
        </p:txBody>
      </p:sp>
      <p:sp>
        <p:nvSpPr>
          <p:cNvPr id="5" name="Slide Number Placeholder 4"/>
          <p:cNvSpPr>
            <a:spLocks noGrp="1"/>
          </p:cNvSpPr>
          <p:nvPr>
            <p:ph type="sldNum" sz="quarter" idx="12"/>
          </p:nvPr>
        </p:nvSpPr>
        <p:spPr/>
        <p:txBody>
          <a:bodyPr/>
          <a:lstStyle/>
          <a:p>
            <a:pPr>
              <a:defRPr/>
            </a:pPr>
            <a:fld id="{D592E577-A3D9-44A7-8AFD-FD1C2BD85571}" type="slidenum">
              <a:rPr lang="id-ID" smtClean="0"/>
              <a:pPr>
                <a:defRPr/>
              </a:pPr>
              <a:t>10</a:t>
            </a:fld>
            <a:endParaRPr lang="id-ID"/>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endParaRPr lang="id-ID" smtClean="0"/>
          </a:p>
        </p:txBody>
      </p:sp>
      <p:sp>
        <p:nvSpPr>
          <p:cNvPr id="8195" name="Content Placeholder 2"/>
          <p:cNvSpPr>
            <a:spLocks noGrp="1"/>
          </p:cNvSpPr>
          <p:nvPr>
            <p:ph idx="1"/>
          </p:nvPr>
        </p:nvSpPr>
        <p:spPr/>
        <p:txBody>
          <a:bodyPr/>
          <a:lstStyle/>
          <a:p>
            <a:endParaRPr lang="id-ID" smtClean="0"/>
          </a:p>
        </p:txBody>
      </p:sp>
      <p:sp>
        <p:nvSpPr>
          <p:cNvPr id="4" name="Slide Number Placeholder 3"/>
          <p:cNvSpPr>
            <a:spLocks noGrp="1"/>
          </p:cNvSpPr>
          <p:nvPr>
            <p:ph type="sldNum" sz="quarter" idx="12"/>
          </p:nvPr>
        </p:nvSpPr>
        <p:spPr/>
        <p:txBody>
          <a:bodyPr/>
          <a:lstStyle/>
          <a:p>
            <a:pPr>
              <a:defRPr/>
            </a:pPr>
            <a:fld id="{66C41442-56A8-4204-B2BF-FB6D869BEFFE}" type="slidenum">
              <a:rPr lang="id-ID"/>
              <a:pPr>
                <a:defRPr/>
              </a:pPr>
              <a:t>11</a:t>
            </a:fld>
            <a:endParaRPr lang="id-ID"/>
          </a:p>
        </p:txBody>
      </p:sp>
      <p:sp>
        <p:nvSpPr>
          <p:cNvPr id="5" name="Rectangle 3"/>
          <p:cNvSpPr txBox="1">
            <a:spLocks noChangeArrowheads="1"/>
          </p:cNvSpPr>
          <p:nvPr/>
        </p:nvSpPr>
        <p:spPr>
          <a:xfrm>
            <a:off x="642938" y="1714500"/>
            <a:ext cx="7486650" cy="1143000"/>
          </a:xfrm>
          <a:prstGeom prst="rect">
            <a:avLst/>
          </a:prstGeom>
        </p:spPr>
        <p:txBody>
          <a:bodyPr lIns="92075" tIns="46038" rIns="92075" bIns="46038" anchor="ctr">
            <a:normAutofit/>
          </a:bodyPr>
          <a:lstStyle/>
          <a:p>
            <a:pPr algn="ctr" fontAlgn="auto">
              <a:spcAft>
                <a:spcPts val="0"/>
              </a:spcAft>
              <a:defRPr/>
            </a:pPr>
            <a:r>
              <a:rPr lang="en-US" sz="3600" b="1" dirty="0">
                <a:solidFill>
                  <a:schemeClr val="accent6">
                    <a:lumMod val="75000"/>
                  </a:schemeClr>
                </a:solidFill>
                <a:latin typeface="+mj-lt"/>
                <a:ea typeface="+mj-ea"/>
                <a:cs typeface="+mj-cs"/>
              </a:rPr>
              <a:t>ASPEK HUKUM </a:t>
            </a:r>
            <a:r>
              <a:rPr lang="en-US" sz="2400" b="1" dirty="0">
                <a:solidFill>
                  <a:schemeClr val="accent6">
                    <a:lumMod val="75000"/>
                  </a:schemeClr>
                </a:solidFill>
                <a:latin typeface="+mj-lt"/>
                <a:ea typeface="+mj-ea"/>
                <a:cs typeface="+mj-cs"/>
              </a:rPr>
              <a:t>(</a:t>
            </a:r>
            <a:r>
              <a:rPr lang="en-US" sz="2400" b="1" dirty="0" err="1">
                <a:solidFill>
                  <a:schemeClr val="accent6">
                    <a:lumMod val="75000"/>
                  </a:schemeClr>
                </a:solidFill>
                <a:latin typeface="+mj-lt"/>
                <a:ea typeface="+mj-ea"/>
                <a:cs typeface="+mj-cs"/>
              </a:rPr>
              <a:t>pasal</a:t>
            </a:r>
            <a:r>
              <a:rPr lang="en-US" sz="2400" b="1" dirty="0">
                <a:solidFill>
                  <a:schemeClr val="accent6">
                    <a:lumMod val="75000"/>
                  </a:schemeClr>
                </a:solidFill>
                <a:latin typeface="+mj-lt"/>
                <a:ea typeface="+mj-ea"/>
                <a:cs typeface="+mj-cs"/>
              </a:rPr>
              <a:t> 246 KUHD)</a:t>
            </a:r>
          </a:p>
        </p:txBody>
      </p:sp>
      <p:sp>
        <p:nvSpPr>
          <p:cNvPr id="7" name="Rectangle 6"/>
          <p:cNvSpPr/>
          <p:nvPr/>
        </p:nvSpPr>
        <p:spPr>
          <a:xfrm>
            <a:off x="3000375" y="2857500"/>
            <a:ext cx="3357563" cy="369888"/>
          </a:xfrm>
          <a:prstGeom prst="rect">
            <a:avLst/>
          </a:prstGeom>
        </p:spPr>
        <p:txBody>
          <a:bodyPr>
            <a:spAutoFit/>
          </a:bodyPr>
          <a:lstStyle/>
          <a:p>
            <a:pPr fontAlgn="auto">
              <a:spcBef>
                <a:spcPts val="0"/>
              </a:spcBef>
              <a:spcAft>
                <a:spcPts val="0"/>
              </a:spcAft>
              <a:defRPr/>
            </a:pPr>
            <a:r>
              <a:rPr lang="en-US" dirty="0" err="1">
                <a:solidFill>
                  <a:srgbClr val="000000"/>
                </a:solidFill>
                <a:latin typeface="+mn-lt"/>
                <a:cs typeface="+mn-cs"/>
              </a:rPr>
              <a:t>Asuransi</a:t>
            </a:r>
            <a:r>
              <a:rPr lang="en-US" dirty="0">
                <a:solidFill>
                  <a:srgbClr val="000000"/>
                </a:solidFill>
                <a:latin typeface="+mn-lt"/>
                <a:cs typeface="+mn-cs"/>
              </a:rPr>
              <a:t> </a:t>
            </a:r>
            <a:r>
              <a:rPr lang="en-US" dirty="0" err="1">
                <a:solidFill>
                  <a:srgbClr val="000000"/>
                </a:solidFill>
                <a:latin typeface="+mn-lt"/>
                <a:cs typeface="+mn-cs"/>
              </a:rPr>
              <a:t>adalah</a:t>
            </a:r>
            <a:r>
              <a:rPr lang="en-US" dirty="0">
                <a:solidFill>
                  <a:srgbClr val="000000"/>
                </a:solidFill>
                <a:latin typeface="+mn-lt"/>
                <a:cs typeface="+mn-cs"/>
              </a:rPr>
              <a:t> </a:t>
            </a:r>
            <a:r>
              <a:rPr lang="en-US" dirty="0" err="1">
                <a:solidFill>
                  <a:srgbClr val="000000"/>
                </a:solidFill>
                <a:latin typeface="+mn-lt"/>
                <a:cs typeface="+mn-cs"/>
              </a:rPr>
              <a:t>suatu</a:t>
            </a:r>
            <a:r>
              <a:rPr lang="en-US" dirty="0">
                <a:solidFill>
                  <a:srgbClr val="000000"/>
                </a:solidFill>
                <a:latin typeface="+mn-lt"/>
                <a:cs typeface="+mn-cs"/>
              </a:rPr>
              <a:t> </a:t>
            </a:r>
            <a:r>
              <a:rPr lang="en-US" b="1" dirty="0" err="1">
                <a:solidFill>
                  <a:schemeClr val="accent6">
                    <a:lumMod val="75000"/>
                  </a:schemeClr>
                </a:solidFill>
                <a:latin typeface="+mn-lt"/>
                <a:cs typeface="+mn-cs"/>
              </a:rPr>
              <a:t>perjanjian</a:t>
            </a:r>
            <a:r>
              <a:rPr lang="id-ID" b="1" dirty="0">
                <a:solidFill>
                  <a:schemeClr val="accent6">
                    <a:lumMod val="75000"/>
                  </a:schemeClr>
                </a:solidFill>
                <a:latin typeface="+mn-lt"/>
                <a:cs typeface="+mn-cs"/>
              </a:rPr>
              <a:t>,</a:t>
            </a:r>
          </a:p>
        </p:txBody>
      </p:sp>
      <p:sp>
        <p:nvSpPr>
          <p:cNvPr id="8" name="Rectangle 7"/>
          <p:cNvSpPr/>
          <p:nvPr/>
        </p:nvSpPr>
        <p:spPr>
          <a:xfrm>
            <a:off x="2822575" y="3233738"/>
            <a:ext cx="3714750" cy="368300"/>
          </a:xfrm>
          <a:prstGeom prst="rect">
            <a:avLst/>
          </a:prstGeom>
        </p:spPr>
        <p:txBody>
          <a:bodyPr>
            <a:spAutoFit/>
          </a:bodyPr>
          <a:lstStyle/>
          <a:p>
            <a:pPr fontAlgn="auto">
              <a:spcBef>
                <a:spcPts val="0"/>
              </a:spcBef>
              <a:spcAft>
                <a:spcPts val="0"/>
              </a:spcAft>
              <a:defRPr/>
            </a:pPr>
            <a:r>
              <a:rPr lang="en-US" dirty="0" err="1">
                <a:solidFill>
                  <a:srgbClr val="000000"/>
                </a:solidFill>
                <a:latin typeface="+mn-lt"/>
                <a:cs typeface="+mn-cs"/>
              </a:rPr>
              <a:t>dengan</a:t>
            </a:r>
            <a:r>
              <a:rPr lang="en-US" dirty="0">
                <a:solidFill>
                  <a:srgbClr val="000000"/>
                </a:solidFill>
                <a:latin typeface="+mn-lt"/>
                <a:cs typeface="+mn-cs"/>
              </a:rPr>
              <a:t> </a:t>
            </a:r>
            <a:r>
              <a:rPr lang="en-US" dirty="0" err="1">
                <a:solidFill>
                  <a:srgbClr val="000000"/>
                </a:solidFill>
                <a:latin typeface="+mn-lt"/>
                <a:cs typeface="+mn-cs"/>
              </a:rPr>
              <a:t>mana</a:t>
            </a:r>
            <a:r>
              <a:rPr lang="en-US" dirty="0">
                <a:solidFill>
                  <a:srgbClr val="000000"/>
                </a:solidFill>
                <a:latin typeface="+mn-lt"/>
                <a:cs typeface="+mn-cs"/>
              </a:rPr>
              <a:t> </a:t>
            </a:r>
            <a:r>
              <a:rPr lang="en-US" dirty="0" err="1">
                <a:solidFill>
                  <a:srgbClr val="000000"/>
                </a:solidFill>
                <a:latin typeface="+mn-lt"/>
                <a:cs typeface="+mn-cs"/>
              </a:rPr>
              <a:t>seseorang</a:t>
            </a:r>
            <a:r>
              <a:rPr lang="en-US" dirty="0">
                <a:solidFill>
                  <a:srgbClr val="000000"/>
                </a:solidFill>
                <a:latin typeface="+mn-lt"/>
                <a:cs typeface="+mn-cs"/>
              </a:rPr>
              <a:t> </a:t>
            </a:r>
            <a:r>
              <a:rPr lang="en-US" b="1" dirty="0" err="1">
                <a:solidFill>
                  <a:schemeClr val="accent6">
                    <a:lumMod val="75000"/>
                  </a:schemeClr>
                </a:solidFill>
                <a:latin typeface="+mn-lt"/>
                <a:cs typeface="+mn-cs"/>
              </a:rPr>
              <a:t>penanggung</a:t>
            </a:r>
            <a:r>
              <a:rPr lang="en-US" dirty="0">
                <a:solidFill>
                  <a:srgbClr val="000000"/>
                </a:solidFill>
                <a:latin typeface="+mn-lt"/>
                <a:cs typeface="+mn-cs"/>
              </a:rPr>
              <a:t> </a:t>
            </a:r>
            <a:endParaRPr lang="id-ID" dirty="0">
              <a:latin typeface="+mn-lt"/>
              <a:cs typeface="+mn-cs"/>
            </a:endParaRPr>
          </a:p>
        </p:txBody>
      </p:sp>
      <p:sp>
        <p:nvSpPr>
          <p:cNvPr id="9" name="Rectangle 8"/>
          <p:cNvSpPr/>
          <p:nvPr/>
        </p:nvSpPr>
        <p:spPr>
          <a:xfrm>
            <a:off x="2428875" y="3609975"/>
            <a:ext cx="4500563" cy="368300"/>
          </a:xfrm>
          <a:prstGeom prst="rect">
            <a:avLst/>
          </a:prstGeom>
        </p:spPr>
        <p:txBody>
          <a:bodyPr>
            <a:spAutoFit/>
          </a:bodyPr>
          <a:lstStyle/>
          <a:p>
            <a:pPr fontAlgn="auto">
              <a:spcBef>
                <a:spcPts val="0"/>
              </a:spcBef>
              <a:spcAft>
                <a:spcPts val="0"/>
              </a:spcAft>
              <a:defRPr/>
            </a:pPr>
            <a:r>
              <a:rPr lang="en-US" dirty="0" err="1">
                <a:solidFill>
                  <a:srgbClr val="000000"/>
                </a:solidFill>
                <a:latin typeface="+mn-lt"/>
                <a:cs typeface="+mn-cs"/>
              </a:rPr>
              <a:t>mengikatkan</a:t>
            </a:r>
            <a:r>
              <a:rPr lang="en-US" dirty="0">
                <a:solidFill>
                  <a:srgbClr val="000000"/>
                </a:solidFill>
                <a:latin typeface="+mn-lt"/>
                <a:cs typeface="+mn-cs"/>
              </a:rPr>
              <a:t> </a:t>
            </a:r>
            <a:r>
              <a:rPr lang="en-US" dirty="0" err="1">
                <a:solidFill>
                  <a:srgbClr val="000000"/>
                </a:solidFill>
                <a:latin typeface="+mn-lt"/>
                <a:cs typeface="+mn-cs"/>
              </a:rPr>
              <a:t>diri</a:t>
            </a:r>
            <a:r>
              <a:rPr lang="en-US" dirty="0">
                <a:solidFill>
                  <a:srgbClr val="000000"/>
                </a:solidFill>
                <a:latin typeface="+mn-lt"/>
                <a:cs typeface="+mn-cs"/>
              </a:rPr>
              <a:t> </a:t>
            </a:r>
            <a:r>
              <a:rPr lang="en-US" dirty="0" err="1">
                <a:solidFill>
                  <a:srgbClr val="000000"/>
                </a:solidFill>
                <a:latin typeface="+mn-lt"/>
                <a:cs typeface="+mn-cs"/>
              </a:rPr>
              <a:t>kepada</a:t>
            </a:r>
            <a:r>
              <a:rPr lang="en-US" dirty="0">
                <a:solidFill>
                  <a:srgbClr val="000000"/>
                </a:solidFill>
                <a:latin typeface="+mn-lt"/>
                <a:cs typeface="+mn-cs"/>
              </a:rPr>
              <a:t> </a:t>
            </a:r>
            <a:r>
              <a:rPr lang="en-US" dirty="0" err="1">
                <a:solidFill>
                  <a:srgbClr val="000000"/>
                </a:solidFill>
                <a:latin typeface="+mn-lt"/>
                <a:cs typeface="+mn-cs"/>
              </a:rPr>
              <a:t>seorang</a:t>
            </a:r>
            <a:r>
              <a:rPr lang="en-US" dirty="0">
                <a:solidFill>
                  <a:srgbClr val="000000"/>
                </a:solidFill>
                <a:latin typeface="+mn-lt"/>
                <a:cs typeface="+mn-cs"/>
              </a:rPr>
              <a:t> </a:t>
            </a:r>
            <a:r>
              <a:rPr lang="en-US" b="1" dirty="0" err="1">
                <a:solidFill>
                  <a:schemeClr val="accent6">
                    <a:lumMod val="75000"/>
                  </a:schemeClr>
                </a:solidFill>
                <a:latin typeface="+mn-lt"/>
                <a:cs typeface="+mn-cs"/>
              </a:rPr>
              <a:t>tertanggung</a:t>
            </a:r>
            <a:r>
              <a:rPr lang="en-US" dirty="0">
                <a:solidFill>
                  <a:srgbClr val="000000"/>
                </a:solidFill>
                <a:latin typeface="+mn-lt"/>
                <a:cs typeface="+mn-cs"/>
              </a:rPr>
              <a:t> </a:t>
            </a:r>
            <a:endParaRPr lang="id-ID" dirty="0">
              <a:latin typeface="+mn-lt"/>
              <a:cs typeface="+mn-cs"/>
            </a:endParaRPr>
          </a:p>
        </p:txBody>
      </p:sp>
      <p:sp>
        <p:nvSpPr>
          <p:cNvPr id="10" name="Rectangle 9"/>
          <p:cNvSpPr/>
          <p:nvPr/>
        </p:nvSpPr>
        <p:spPr>
          <a:xfrm>
            <a:off x="3117850" y="3984625"/>
            <a:ext cx="3122613" cy="369888"/>
          </a:xfrm>
          <a:prstGeom prst="rect">
            <a:avLst/>
          </a:prstGeom>
        </p:spPr>
        <p:txBody>
          <a:bodyPr>
            <a:spAutoFit/>
          </a:bodyPr>
          <a:lstStyle/>
          <a:p>
            <a:pPr fontAlgn="auto">
              <a:spcBef>
                <a:spcPts val="0"/>
              </a:spcBef>
              <a:spcAft>
                <a:spcPts val="0"/>
              </a:spcAft>
              <a:defRPr/>
            </a:pPr>
            <a:r>
              <a:rPr lang="en-US" dirty="0" err="1">
                <a:solidFill>
                  <a:srgbClr val="000000"/>
                </a:solidFill>
                <a:latin typeface="+mn-lt"/>
                <a:cs typeface="+mn-cs"/>
              </a:rPr>
              <a:t>dengan</a:t>
            </a:r>
            <a:r>
              <a:rPr lang="en-US" dirty="0">
                <a:solidFill>
                  <a:srgbClr val="000000"/>
                </a:solidFill>
                <a:latin typeface="+mn-lt"/>
                <a:cs typeface="+mn-cs"/>
              </a:rPr>
              <a:t> </a:t>
            </a:r>
            <a:r>
              <a:rPr lang="en-US" dirty="0" err="1">
                <a:solidFill>
                  <a:srgbClr val="000000"/>
                </a:solidFill>
                <a:latin typeface="+mn-lt"/>
                <a:cs typeface="+mn-cs"/>
              </a:rPr>
              <a:t>menerima</a:t>
            </a:r>
            <a:r>
              <a:rPr lang="en-US" dirty="0">
                <a:solidFill>
                  <a:srgbClr val="000000"/>
                </a:solidFill>
                <a:latin typeface="+mn-lt"/>
                <a:cs typeface="+mn-cs"/>
              </a:rPr>
              <a:t> </a:t>
            </a:r>
            <a:r>
              <a:rPr lang="en-US" dirty="0" err="1">
                <a:solidFill>
                  <a:srgbClr val="000000"/>
                </a:solidFill>
                <a:latin typeface="+mn-lt"/>
                <a:cs typeface="+mn-cs"/>
              </a:rPr>
              <a:t>suatu</a:t>
            </a:r>
            <a:r>
              <a:rPr lang="en-US" dirty="0">
                <a:solidFill>
                  <a:srgbClr val="996600"/>
                </a:solidFill>
                <a:latin typeface="+mn-lt"/>
                <a:cs typeface="+mn-cs"/>
              </a:rPr>
              <a:t> </a:t>
            </a:r>
            <a:r>
              <a:rPr lang="en-US" b="1" dirty="0" err="1">
                <a:solidFill>
                  <a:schemeClr val="accent6">
                    <a:lumMod val="75000"/>
                  </a:schemeClr>
                </a:solidFill>
                <a:latin typeface="+mn-lt"/>
                <a:cs typeface="+mn-cs"/>
              </a:rPr>
              <a:t>premi</a:t>
            </a:r>
            <a:r>
              <a:rPr lang="en-US" dirty="0">
                <a:solidFill>
                  <a:srgbClr val="000000"/>
                </a:solidFill>
                <a:latin typeface="+mn-lt"/>
                <a:cs typeface="+mn-cs"/>
              </a:rPr>
              <a:t>, </a:t>
            </a:r>
            <a:endParaRPr lang="id-ID" dirty="0">
              <a:latin typeface="+mn-lt"/>
              <a:cs typeface="+mn-cs"/>
            </a:endParaRPr>
          </a:p>
        </p:txBody>
      </p:sp>
      <p:sp>
        <p:nvSpPr>
          <p:cNvPr id="11" name="Rectangle 10"/>
          <p:cNvSpPr/>
          <p:nvPr/>
        </p:nvSpPr>
        <p:spPr>
          <a:xfrm>
            <a:off x="2500313" y="4360863"/>
            <a:ext cx="4357687" cy="369887"/>
          </a:xfrm>
          <a:prstGeom prst="rect">
            <a:avLst/>
          </a:prstGeom>
        </p:spPr>
        <p:txBody>
          <a:bodyPr>
            <a:spAutoFit/>
          </a:bodyPr>
          <a:lstStyle/>
          <a:p>
            <a:pPr fontAlgn="auto">
              <a:spcBef>
                <a:spcPts val="0"/>
              </a:spcBef>
              <a:spcAft>
                <a:spcPts val="0"/>
              </a:spcAft>
              <a:defRPr/>
            </a:pPr>
            <a:r>
              <a:rPr lang="en-US" dirty="0" err="1">
                <a:solidFill>
                  <a:srgbClr val="000000"/>
                </a:solidFill>
                <a:latin typeface="+mn-lt"/>
                <a:cs typeface="+mn-cs"/>
              </a:rPr>
              <a:t>untuk</a:t>
            </a:r>
            <a:r>
              <a:rPr lang="en-US" dirty="0">
                <a:solidFill>
                  <a:srgbClr val="000000"/>
                </a:solidFill>
                <a:latin typeface="+mn-lt"/>
                <a:cs typeface="+mn-cs"/>
              </a:rPr>
              <a:t> </a:t>
            </a:r>
            <a:r>
              <a:rPr lang="en-US" dirty="0" err="1">
                <a:solidFill>
                  <a:srgbClr val="000000"/>
                </a:solidFill>
                <a:latin typeface="+mn-lt"/>
                <a:cs typeface="+mn-cs"/>
              </a:rPr>
              <a:t>memberikan</a:t>
            </a:r>
            <a:r>
              <a:rPr lang="en-US" dirty="0">
                <a:solidFill>
                  <a:srgbClr val="000000"/>
                </a:solidFill>
                <a:latin typeface="+mn-lt"/>
                <a:cs typeface="+mn-cs"/>
              </a:rPr>
              <a:t> </a:t>
            </a:r>
            <a:r>
              <a:rPr lang="en-US" b="1" dirty="0" err="1">
                <a:solidFill>
                  <a:schemeClr val="accent6">
                    <a:lumMod val="75000"/>
                  </a:schemeClr>
                </a:solidFill>
                <a:latin typeface="+mn-lt"/>
                <a:cs typeface="+mn-cs"/>
              </a:rPr>
              <a:t>penggantian</a:t>
            </a:r>
            <a:r>
              <a:rPr lang="en-US" dirty="0">
                <a:solidFill>
                  <a:srgbClr val="000000"/>
                </a:solidFill>
                <a:latin typeface="+mn-lt"/>
                <a:cs typeface="+mn-cs"/>
              </a:rPr>
              <a:t> </a:t>
            </a:r>
            <a:r>
              <a:rPr lang="en-US" dirty="0" err="1">
                <a:solidFill>
                  <a:srgbClr val="000000"/>
                </a:solidFill>
                <a:latin typeface="+mn-lt"/>
                <a:cs typeface="+mn-cs"/>
              </a:rPr>
              <a:t>kepadanya</a:t>
            </a:r>
            <a:endParaRPr lang="id-ID" dirty="0">
              <a:latin typeface="+mn-lt"/>
              <a:cs typeface="+mn-cs"/>
            </a:endParaRPr>
          </a:p>
        </p:txBody>
      </p:sp>
      <p:sp>
        <p:nvSpPr>
          <p:cNvPr id="12" name="Rectangle 11"/>
          <p:cNvSpPr/>
          <p:nvPr/>
        </p:nvSpPr>
        <p:spPr>
          <a:xfrm>
            <a:off x="785813" y="4737100"/>
            <a:ext cx="7786687" cy="646113"/>
          </a:xfrm>
          <a:prstGeom prst="rect">
            <a:avLst/>
          </a:prstGeom>
        </p:spPr>
        <p:txBody>
          <a:bodyPr>
            <a:spAutoFit/>
          </a:bodyPr>
          <a:lstStyle/>
          <a:p>
            <a:pPr algn="ctr" fontAlgn="auto">
              <a:spcBef>
                <a:spcPts val="0"/>
              </a:spcBef>
              <a:spcAft>
                <a:spcPts val="0"/>
              </a:spcAft>
              <a:defRPr/>
            </a:pPr>
            <a:r>
              <a:rPr lang="en-US" dirty="0" err="1">
                <a:solidFill>
                  <a:srgbClr val="000000"/>
                </a:solidFill>
                <a:latin typeface="+mn-lt"/>
                <a:cs typeface="+mn-cs"/>
              </a:rPr>
              <a:t>karena</a:t>
            </a:r>
            <a:r>
              <a:rPr lang="en-US" dirty="0">
                <a:solidFill>
                  <a:srgbClr val="000000"/>
                </a:solidFill>
                <a:latin typeface="+mn-lt"/>
                <a:cs typeface="+mn-cs"/>
              </a:rPr>
              <a:t> </a:t>
            </a:r>
            <a:r>
              <a:rPr lang="en-US" dirty="0" err="1">
                <a:solidFill>
                  <a:srgbClr val="000000"/>
                </a:solidFill>
                <a:latin typeface="+mn-lt"/>
                <a:cs typeface="+mn-cs"/>
              </a:rPr>
              <a:t>suatu</a:t>
            </a:r>
            <a:r>
              <a:rPr lang="en-US" dirty="0">
                <a:solidFill>
                  <a:srgbClr val="000000"/>
                </a:solidFill>
                <a:latin typeface="+mn-lt"/>
                <a:cs typeface="+mn-cs"/>
              </a:rPr>
              <a:t> </a:t>
            </a:r>
            <a:r>
              <a:rPr lang="en-US" b="1" dirty="0" err="1">
                <a:solidFill>
                  <a:schemeClr val="accent6">
                    <a:lumMod val="75000"/>
                  </a:schemeClr>
                </a:solidFill>
                <a:latin typeface="+mn-lt"/>
                <a:cs typeface="+mn-cs"/>
              </a:rPr>
              <a:t>kerugian</a:t>
            </a:r>
            <a:r>
              <a:rPr lang="en-US" b="1" dirty="0">
                <a:solidFill>
                  <a:schemeClr val="accent6">
                    <a:lumMod val="75000"/>
                  </a:schemeClr>
                </a:solidFill>
                <a:latin typeface="+mn-lt"/>
                <a:cs typeface="+mn-cs"/>
              </a:rPr>
              <a:t>, </a:t>
            </a:r>
            <a:r>
              <a:rPr lang="en-US" b="1" dirty="0" err="1">
                <a:solidFill>
                  <a:schemeClr val="accent6">
                    <a:lumMod val="75000"/>
                  </a:schemeClr>
                </a:solidFill>
                <a:latin typeface="+mn-lt"/>
                <a:cs typeface="+mn-cs"/>
              </a:rPr>
              <a:t>kerusakan</a:t>
            </a:r>
            <a:r>
              <a:rPr lang="en-US" b="1" dirty="0">
                <a:solidFill>
                  <a:schemeClr val="accent6">
                    <a:lumMod val="75000"/>
                  </a:schemeClr>
                </a:solidFill>
                <a:latin typeface="+mn-lt"/>
                <a:cs typeface="+mn-cs"/>
              </a:rPr>
              <a:t>, </a:t>
            </a:r>
            <a:r>
              <a:rPr lang="en-US" b="1" dirty="0" err="1">
                <a:solidFill>
                  <a:schemeClr val="accent6">
                    <a:lumMod val="75000"/>
                  </a:schemeClr>
                </a:solidFill>
                <a:latin typeface="+mn-lt"/>
                <a:cs typeface="+mn-cs"/>
              </a:rPr>
              <a:t>atau</a:t>
            </a:r>
            <a:r>
              <a:rPr lang="en-US" b="1" dirty="0">
                <a:solidFill>
                  <a:schemeClr val="accent6">
                    <a:lumMod val="75000"/>
                  </a:schemeClr>
                </a:solidFill>
                <a:latin typeface="+mn-lt"/>
                <a:cs typeface="+mn-cs"/>
              </a:rPr>
              <a:t> </a:t>
            </a:r>
            <a:r>
              <a:rPr lang="en-US" b="1" dirty="0" err="1">
                <a:solidFill>
                  <a:schemeClr val="accent6">
                    <a:lumMod val="75000"/>
                  </a:schemeClr>
                </a:solidFill>
                <a:latin typeface="+mn-lt"/>
                <a:cs typeface="+mn-cs"/>
              </a:rPr>
              <a:t>kehilangan</a:t>
            </a:r>
            <a:r>
              <a:rPr lang="en-US" b="1" dirty="0">
                <a:solidFill>
                  <a:schemeClr val="accent6">
                    <a:lumMod val="75000"/>
                  </a:schemeClr>
                </a:solidFill>
                <a:latin typeface="+mn-lt"/>
                <a:cs typeface="+mn-cs"/>
              </a:rPr>
              <a:t> </a:t>
            </a:r>
            <a:r>
              <a:rPr lang="en-US" b="1" dirty="0" err="1">
                <a:solidFill>
                  <a:schemeClr val="accent6">
                    <a:lumMod val="75000"/>
                  </a:schemeClr>
                </a:solidFill>
                <a:latin typeface="+mn-lt"/>
                <a:cs typeface="+mn-cs"/>
              </a:rPr>
              <a:t>keuntungan</a:t>
            </a:r>
            <a:r>
              <a:rPr lang="en-US" b="1" dirty="0">
                <a:solidFill>
                  <a:schemeClr val="accent6">
                    <a:lumMod val="75000"/>
                  </a:schemeClr>
                </a:solidFill>
                <a:latin typeface="+mn-lt"/>
                <a:cs typeface="+mn-cs"/>
              </a:rPr>
              <a:t> yang </a:t>
            </a:r>
            <a:r>
              <a:rPr lang="en-US" b="1" dirty="0" err="1">
                <a:solidFill>
                  <a:schemeClr val="accent6">
                    <a:lumMod val="75000"/>
                  </a:schemeClr>
                </a:solidFill>
                <a:latin typeface="+mn-lt"/>
                <a:cs typeface="+mn-cs"/>
              </a:rPr>
              <a:t>diharapkan</a:t>
            </a:r>
            <a:r>
              <a:rPr lang="en-US" b="1" dirty="0">
                <a:solidFill>
                  <a:schemeClr val="accent6">
                    <a:lumMod val="75000"/>
                  </a:schemeClr>
                </a:solidFill>
                <a:latin typeface="+mn-lt"/>
                <a:cs typeface="+mn-cs"/>
              </a:rPr>
              <a:t> </a:t>
            </a:r>
            <a:r>
              <a:rPr lang="en-US" dirty="0">
                <a:solidFill>
                  <a:srgbClr val="000000"/>
                </a:solidFill>
                <a:latin typeface="+mn-lt"/>
                <a:cs typeface="+mn-cs"/>
              </a:rPr>
              <a:t>yang </a:t>
            </a:r>
            <a:r>
              <a:rPr lang="en-US" dirty="0" err="1">
                <a:solidFill>
                  <a:srgbClr val="000000"/>
                </a:solidFill>
                <a:latin typeface="+mn-lt"/>
                <a:cs typeface="+mn-cs"/>
              </a:rPr>
              <a:t>mungkin</a:t>
            </a:r>
            <a:r>
              <a:rPr lang="en-US" dirty="0">
                <a:solidFill>
                  <a:srgbClr val="000000"/>
                </a:solidFill>
                <a:latin typeface="+mn-lt"/>
                <a:cs typeface="+mn-cs"/>
              </a:rPr>
              <a:t> </a:t>
            </a:r>
            <a:r>
              <a:rPr lang="en-US" dirty="0" err="1">
                <a:solidFill>
                  <a:srgbClr val="000000"/>
                </a:solidFill>
                <a:latin typeface="+mn-lt"/>
                <a:cs typeface="+mn-cs"/>
              </a:rPr>
              <a:t>akan</a:t>
            </a:r>
            <a:r>
              <a:rPr lang="en-US" dirty="0">
                <a:solidFill>
                  <a:srgbClr val="000000"/>
                </a:solidFill>
                <a:latin typeface="+mn-lt"/>
                <a:cs typeface="+mn-cs"/>
              </a:rPr>
              <a:t> </a:t>
            </a:r>
            <a:r>
              <a:rPr lang="id-ID" dirty="0">
                <a:solidFill>
                  <a:srgbClr val="000000"/>
                </a:solidFill>
                <a:latin typeface="+mn-lt"/>
                <a:cs typeface="+mn-cs"/>
              </a:rPr>
              <a:t>d</a:t>
            </a:r>
            <a:r>
              <a:rPr lang="en-US" dirty="0" err="1">
                <a:solidFill>
                  <a:srgbClr val="000000"/>
                </a:solidFill>
                <a:latin typeface="+mn-lt"/>
                <a:cs typeface="+mn-cs"/>
              </a:rPr>
              <a:t>ideritanya</a:t>
            </a:r>
            <a:r>
              <a:rPr lang="en-US" dirty="0">
                <a:solidFill>
                  <a:srgbClr val="000000"/>
                </a:solidFill>
                <a:latin typeface="+mn-lt"/>
                <a:cs typeface="+mn-cs"/>
              </a:rPr>
              <a:t> </a:t>
            </a:r>
            <a:endParaRPr lang="id-ID" dirty="0">
              <a:latin typeface="+mn-lt"/>
              <a:cs typeface="+mn-cs"/>
            </a:endParaRPr>
          </a:p>
        </p:txBody>
      </p:sp>
      <p:sp>
        <p:nvSpPr>
          <p:cNvPr id="13" name="Rectangle 12"/>
          <p:cNvSpPr/>
          <p:nvPr/>
        </p:nvSpPr>
        <p:spPr>
          <a:xfrm>
            <a:off x="2751138" y="5389563"/>
            <a:ext cx="3857625" cy="369887"/>
          </a:xfrm>
          <a:prstGeom prst="rect">
            <a:avLst/>
          </a:prstGeom>
        </p:spPr>
        <p:txBody>
          <a:bodyPr>
            <a:spAutoFit/>
          </a:bodyPr>
          <a:lstStyle/>
          <a:p>
            <a:pPr fontAlgn="auto">
              <a:spcBef>
                <a:spcPts val="0"/>
              </a:spcBef>
              <a:spcAft>
                <a:spcPts val="0"/>
              </a:spcAft>
              <a:defRPr/>
            </a:pPr>
            <a:r>
              <a:rPr lang="en-US" dirty="0" err="1">
                <a:solidFill>
                  <a:srgbClr val="000000"/>
                </a:solidFill>
                <a:latin typeface="+mn-lt"/>
                <a:cs typeface="+mn-cs"/>
              </a:rPr>
              <a:t>karena</a:t>
            </a:r>
            <a:r>
              <a:rPr lang="en-US" dirty="0">
                <a:solidFill>
                  <a:srgbClr val="000000"/>
                </a:solidFill>
                <a:latin typeface="+mn-lt"/>
                <a:cs typeface="+mn-cs"/>
              </a:rPr>
              <a:t> </a:t>
            </a:r>
            <a:r>
              <a:rPr lang="en-US" dirty="0" err="1">
                <a:solidFill>
                  <a:srgbClr val="000000"/>
                </a:solidFill>
                <a:latin typeface="+mn-lt"/>
                <a:cs typeface="+mn-cs"/>
              </a:rPr>
              <a:t>suatu</a:t>
            </a:r>
            <a:r>
              <a:rPr lang="en-US" dirty="0">
                <a:solidFill>
                  <a:srgbClr val="000000"/>
                </a:solidFill>
                <a:latin typeface="+mn-lt"/>
                <a:cs typeface="+mn-cs"/>
              </a:rPr>
              <a:t> </a:t>
            </a:r>
            <a:r>
              <a:rPr lang="en-US" b="1" dirty="0" err="1">
                <a:solidFill>
                  <a:schemeClr val="accent6">
                    <a:lumMod val="75000"/>
                  </a:schemeClr>
                </a:solidFill>
                <a:latin typeface="+mn-lt"/>
                <a:cs typeface="+mn-cs"/>
              </a:rPr>
              <a:t>peristiwa</a:t>
            </a:r>
            <a:r>
              <a:rPr lang="en-US" b="1" dirty="0">
                <a:solidFill>
                  <a:schemeClr val="accent6">
                    <a:lumMod val="75000"/>
                  </a:schemeClr>
                </a:solidFill>
                <a:latin typeface="+mn-lt"/>
                <a:cs typeface="+mn-cs"/>
              </a:rPr>
              <a:t> yang </a:t>
            </a:r>
            <a:r>
              <a:rPr lang="en-US" b="1" dirty="0" err="1">
                <a:solidFill>
                  <a:schemeClr val="accent6">
                    <a:lumMod val="75000"/>
                  </a:schemeClr>
                </a:solidFill>
                <a:latin typeface="+mn-lt"/>
                <a:cs typeface="+mn-cs"/>
              </a:rPr>
              <a:t>tak</a:t>
            </a:r>
            <a:r>
              <a:rPr lang="en-US" b="1" dirty="0">
                <a:solidFill>
                  <a:schemeClr val="accent6">
                    <a:lumMod val="75000"/>
                  </a:schemeClr>
                </a:solidFill>
                <a:latin typeface="+mn-lt"/>
                <a:cs typeface="+mn-cs"/>
              </a:rPr>
              <a:t> </a:t>
            </a:r>
            <a:r>
              <a:rPr lang="en-US" b="1" dirty="0" err="1">
                <a:solidFill>
                  <a:schemeClr val="accent6">
                    <a:lumMod val="75000"/>
                  </a:schemeClr>
                </a:solidFill>
                <a:latin typeface="+mn-lt"/>
                <a:cs typeface="+mn-cs"/>
              </a:rPr>
              <a:t>tentu</a:t>
            </a:r>
            <a:r>
              <a:rPr lang="en-US" b="1" dirty="0">
                <a:solidFill>
                  <a:schemeClr val="accent6">
                    <a:lumMod val="75000"/>
                  </a:schemeClr>
                </a:solidFill>
                <a:latin typeface="+mn-lt"/>
                <a:cs typeface="+mn-cs"/>
              </a:rPr>
              <a:t> </a:t>
            </a:r>
            <a:endParaRPr lang="id-ID" b="1" dirty="0">
              <a:solidFill>
                <a:schemeClr val="accent6">
                  <a:lumMod val="75000"/>
                </a:schemeClr>
              </a:solidFill>
              <a:latin typeface="+mn-lt"/>
              <a:cs typeface="+mn-cs"/>
            </a:endParaRPr>
          </a:p>
        </p:txBody>
      </p:sp>
      <p:graphicFrame>
        <p:nvGraphicFramePr>
          <p:cNvPr id="14" name="Diagram 13"/>
          <p:cNvGraphicFramePr/>
          <p:nvPr/>
        </p:nvGraphicFramePr>
        <p:xfrm>
          <a:off x="428596" y="785794"/>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6" name="Picture 2"/>
          <p:cNvPicPr>
            <a:picLocks noChangeAspect="1" noChangeArrowheads="1"/>
          </p:cNvPicPr>
          <p:nvPr/>
        </p:nvPicPr>
        <p:blipFill>
          <a:blip r:embed="rId8"/>
          <a:srcRect l="20508" t="10312" r="19140" b="25937"/>
          <a:stretch>
            <a:fillRect/>
          </a:stretch>
        </p:blipFill>
        <p:spPr bwMode="auto">
          <a:xfrm>
            <a:off x="785786" y="2071678"/>
            <a:ext cx="7643866" cy="4357718"/>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20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2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20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20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1026"/>
                                        </p:tgtEl>
                                        <p:attrNameLst>
                                          <p:attrName>style.visibility</p:attrName>
                                        </p:attrNameLst>
                                      </p:cBhvr>
                                      <p:to>
                                        <p:strVal val="visible"/>
                                      </p:to>
                                    </p:set>
                                    <p:anim calcmode="lin" valueType="num">
                                      <p:cBhvr additive="base">
                                        <p:cTn id="52" dur="5000" fill="hold"/>
                                        <p:tgtEl>
                                          <p:spTgt spid="1026"/>
                                        </p:tgtEl>
                                        <p:attrNameLst>
                                          <p:attrName>ppt_x</p:attrName>
                                        </p:attrNameLst>
                                      </p:cBhvr>
                                      <p:tavLst>
                                        <p:tav tm="0">
                                          <p:val>
                                            <p:strVal val="#ppt_x"/>
                                          </p:val>
                                        </p:tav>
                                        <p:tav tm="100000">
                                          <p:val>
                                            <p:strVal val="#ppt_x"/>
                                          </p:val>
                                        </p:tav>
                                      </p:tavLst>
                                    </p:anim>
                                    <p:anim calcmode="lin" valueType="num">
                                      <p:cBhvr additive="base">
                                        <p:cTn id="53" dur="50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2" grpId="0"/>
      <p:bldP spid="13" grpId="0"/>
      <p:bldGraphic spid="14"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endParaRPr lang="id-ID" smtClean="0"/>
          </a:p>
        </p:txBody>
      </p:sp>
      <p:sp>
        <p:nvSpPr>
          <p:cNvPr id="4" name="Slide Number Placeholder 3"/>
          <p:cNvSpPr>
            <a:spLocks noGrp="1"/>
          </p:cNvSpPr>
          <p:nvPr>
            <p:ph type="sldNum" sz="quarter" idx="12"/>
          </p:nvPr>
        </p:nvSpPr>
        <p:spPr/>
        <p:txBody>
          <a:bodyPr/>
          <a:lstStyle/>
          <a:p>
            <a:pPr>
              <a:defRPr/>
            </a:pPr>
            <a:fld id="{28511323-9D24-4AA8-A0DB-7DC722F30A9A}" type="slidenum">
              <a:rPr lang="id-ID"/>
              <a:pPr>
                <a:defRPr/>
              </a:pPr>
              <a:t>12</a:t>
            </a:fld>
            <a:endParaRPr lang="id-ID"/>
          </a:p>
        </p:txBody>
      </p:sp>
      <p:pic>
        <p:nvPicPr>
          <p:cNvPr id="6" name="Picture 39" descr="bd07153_"/>
          <p:cNvPicPr>
            <a:picLocks noChangeAspect="1" noChangeArrowheads="1"/>
          </p:cNvPicPr>
          <p:nvPr/>
        </p:nvPicPr>
        <p:blipFill>
          <a:blip r:embed="rId3"/>
          <a:srcRect/>
          <a:stretch>
            <a:fillRect/>
          </a:stretch>
        </p:blipFill>
        <p:spPr bwMode="auto">
          <a:xfrm>
            <a:off x="5072066" y="2000240"/>
            <a:ext cx="1571636" cy="2311400"/>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7" name="Picture 41" descr="pe01686_"/>
          <p:cNvPicPr>
            <a:picLocks noChangeAspect="1" noChangeArrowheads="1"/>
          </p:cNvPicPr>
          <p:nvPr/>
        </p:nvPicPr>
        <p:blipFill>
          <a:blip r:embed="rId4"/>
          <a:srcRect/>
          <a:stretch>
            <a:fillRect/>
          </a:stretch>
        </p:blipFill>
        <p:spPr bwMode="auto">
          <a:xfrm>
            <a:off x="1357290" y="1928802"/>
            <a:ext cx="1500198" cy="2566091"/>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8" name="Picture 42" descr="pe01846_"/>
          <p:cNvPicPr>
            <a:picLocks noChangeAspect="1" noChangeArrowheads="1"/>
          </p:cNvPicPr>
          <p:nvPr/>
        </p:nvPicPr>
        <p:blipFill>
          <a:blip r:embed="rId5"/>
          <a:srcRect/>
          <a:stretch>
            <a:fillRect/>
          </a:stretch>
        </p:blipFill>
        <p:spPr bwMode="auto">
          <a:xfrm rot="10995301" flipV="1">
            <a:off x="6007100" y="5226050"/>
            <a:ext cx="1393825" cy="808038"/>
          </a:xfrm>
          <a:prstGeom prst="rect">
            <a:avLst/>
          </a:prstGeom>
          <a:noFill/>
          <a:ln w="9525">
            <a:noFill/>
            <a:miter lim="800000"/>
            <a:headEnd/>
            <a:tailEnd/>
          </a:ln>
        </p:spPr>
      </p:pic>
      <p:sp>
        <p:nvSpPr>
          <p:cNvPr id="9" name="Line 43"/>
          <p:cNvSpPr>
            <a:spLocks noChangeShapeType="1"/>
          </p:cNvSpPr>
          <p:nvPr/>
        </p:nvSpPr>
        <p:spPr bwMode="auto">
          <a:xfrm flipV="1">
            <a:off x="4143372" y="3857627"/>
            <a:ext cx="1143008" cy="987427"/>
          </a:xfrm>
          <a:prstGeom prst="line">
            <a:avLst/>
          </a:prstGeom>
          <a:noFill/>
          <a:ln w="76200">
            <a:solidFill>
              <a:schemeClr val="accent1"/>
            </a:solidFill>
            <a:miter lim="800000"/>
            <a:headEnd type="triangle" w="med" len="med"/>
            <a:tailEnd type="triangl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lstStyle/>
          <a:p>
            <a:pPr fontAlgn="auto">
              <a:spcBef>
                <a:spcPts val="0"/>
              </a:spcBef>
              <a:spcAft>
                <a:spcPts val="0"/>
              </a:spcAft>
              <a:defRPr/>
            </a:pPr>
            <a:endParaRPr lang="id-ID">
              <a:latin typeface="+mn-lt"/>
              <a:cs typeface="+mn-cs"/>
            </a:endParaRPr>
          </a:p>
        </p:txBody>
      </p:sp>
      <p:sp>
        <p:nvSpPr>
          <p:cNvPr id="10" name="Line 44"/>
          <p:cNvSpPr>
            <a:spLocks noChangeShapeType="1"/>
          </p:cNvSpPr>
          <p:nvPr/>
        </p:nvSpPr>
        <p:spPr bwMode="auto">
          <a:xfrm flipV="1">
            <a:off x="2857488" y="3428999"/>
            <a:ext cx="2214578" cy="45719"/>
          </a:xfrm>
          <a:prstGeom prst="line">
            <a:avLst/>
          </a:prstGeom>
          <a:noFill/>
          <a:ln w="76200">
            <a:solidFill>
              <a:schemeClr val="accent1"/>
            </a:solidFill>
            <a:miter lim="800000"/>
            <a:headEnd type="triangle" w="med" len="med"/>
            <a:tailEnd type="triangl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lstStyle/>
          <a:p>
            <a:pPr fontAlgn="auto">
              <a:spcBef>
                <a:spcPts val="0"/>
              </a:spcBef>
              <a:spcAft>
                <a:spcPts val="0"/>
              </a:spcAft>
              <a:defRPr/>
            </a:pPr>
            <a:endParaRPr lang="id-ID">
              <a:latin typeface="+mn-lt"/>
              <a:cs typeface="+mn-cs"/>
            </a:endParaRPr>
          </a:p>
        </p:txBody>
      </p:sp>
      <p:sp>
        <p:nvSpPr>
          <p:cNvPr id="11" name="Line 45"/>
          <p:cNvSpPr>
            <a:spLocks noChangeShapeType="1"/>
          </p:cNvSpPr>
          <p:nvPr/>
        </p:nvSpPr>
        <p:spPr bwMode="auto">
          <a:xfrm flipH="1" flipV="1">
            <a:off x="6286511" y="4071942"/>
            <a:ext cx="500065" cy="1214446"/>
          </a:xfrm>
          <a:prstGeom prst="line">
            <a:avLst/>
          </a:prstGeom>
          <a:noFill/>
          <a:ln w="76200">
            <a:solidFill>
              <a:schemeClr val="accent1"/>
            </a:solidFill>
            <a:miter lim="800000"/>
            <a:headEnd type="triangle" w="med" len="med"/>
            <a:tailEnd type="triangl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lstStyle/>
          <a:p>
            <a:pPr fontAlgn="auto">
              <a:spcBef>
                <a:spcPts val="0"/>
              </a:spcBef>
              <a:spcAft>
                <a:spcPts val="0"/>
              </a:spcAft>
              <a:defRPr/>
            </a:pPr>
            <a:endParaRPr lang="id-ID">
              <a:latin typeface="+mn-lt"/>
              <a:cs typeface="+mn-cs"/>
            </a:endParaRPr>
          </a:p>
        </p:txBody>
      </p:sp>
      <p:sp>
        <p:nvSpPr>
          <p:cNvPr id="12" name="Text Box 46"/>
          <p:cNvSpPr txBox="1">
            <a:spLocks noChangeArrowheads="1"/>
          </p:cNvSpPr>
          <p:nvPr/>
        </p:nvSpPr>
        <p:spPr bwMode="auto">
          <a:xfrm>
            <a:off x="5929322" y="6029286"/>
            <a:ext cx="1561517" cy="400110"/>
          </a:xfrm>
          <a:prstGeom prst="rect">
            <a:avLst/>
          </a:prstGeom>
          <a:solidFill>
            <a:schemeClr val="bg1">
              <a:lumMod val="85000"/>
            </a:schemeClr>
          </a:solid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spAutoFit/>
          </a:bodyPr>
          <a:lstStyle/>
          <a:p>
            <a:pPr algn="ctr" fontAlgn="auto">
              <a:spcBef>
                <a:spcPts val="0"/>
              </a:spcBef>
              <a:spcAft>
                <a:spcPts val="0"/>
              </a:spcAft>
              <a:defRPr/>
            </a:pPr>
            <a:r>
              <a:rPr lang="en-US" sz="2000" b="1" dirty="0" err="1">
                <a:solidFill>
                  <a:schemeClr val="bg1">
                    <a:lumMod val="50000"/>
                  </a:schemeClr>
                </a:solidFill>
                <a:latin typeface="+mn-lt"/>
                <a:cs typeface="+mn-cs"/>
              </a:rPr>
              <a:t>Tertanggung</a:t>
            </a:r>
            <a:r>
              <a:rPr lang="en-US" sz="2000" b="1" dirty="0">
                <a:solidFill>
                  <a:schemeClr val="bg1">
                    <a:lumMod val="50000"/>
                  </a:schemeClr>
                </a:solidFill>
                <a:latin typeface="+mn-lt"/>
                <a:cs typeface="+mn-cs"/>
              </a:rPr>
              <a:t> </a:t>
            </a:r>
          </a:p>
        </p:txBody>
      </p:sp>
      <p:sp>
        <p:nvSpPr>
          <p:cNvPr id="13" name="Text Box 47"/>
          <p:cNvSpPr txBox="1">
            <a:spLocks noChangeArrowheads="1"/>
          </p:cNvSpPr>
          <p:nvPr/>
        </p:nvSpPr>
        <p:spPr bwMode="auto">
          <a:xfrm>
            <a:off x="1142976" y="4429132"/>
            <a:ext cx="1765300" cy="400110"/>
          </a:xfrm>
          <a:prstGeom prst="rect">
            <a:avLst/>
          </a:prstGeom>
          <a:solidFill>
            <a:schemeClr val="bg1">
              <a:lumMod val="85000"/>
            </a:schemeClr>
          </a:solidFill>
          <a:ln>
            <a:noFill/>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1"/>
          </a:lnRef>
          <a:fillRef idx="3">
            <a:schemeClr val="accent1"/>
          </a:fillRef>
          <a:effectRef idx="2">
            <a:schemeClr val="accent1"/>
          </a:effectRef>
          <a:fontRef idx="minor">
            <a:schemeClr val="lt1"/>
          </a:fontRef>
        </p:style>
        <p:txBody>
          <a:bodyPr>
            <a:spAutoFit/>
          </a:bodyPr>
          <a:lstStyle/>
          <a:p>
            <a:pPr algn="ctr" fontAlgn="auto">
              <a:spcBef>
                <a:spcPts val="0"/>
              </a:spcBef>
              <a:spcAft>
                <a:spcPts val="0"/>
              </a:spcAft>
              <a:defRPr/>
            </a:pPr>
            <a:r>
              <a:rPr lang="en-US" sz="2000" b="1" dirty="0" err="1">
                <a:solidFill>
                  <a:schemeClr val="bg1">
                    <a:lumMod val="50000"/>
                  </a:schemeClr>
                </a:solidFill>
              </a:rPr>
              <a:t>Tertanggung</a:t>
            </a:r>
            <a:r>
              <a:rPr lang="en-US" sz="2000" b="1" dirty="0">
                <a:solidFill>
                  <a:schemeClr val="bg1">
                    <a:lumMod val="50000"/>
                  </a:schemeClr>
                </a:solidFill>
              </a:rPr>
              <a:t> </a:t>
            </a:r>
          </a:p>
        </p:txBody>
      </p:sp>
      <p:sp>
        <p:nvSpPr>
          <p:cNvPr id="14" name="Text Box 48"/>
          <p:cNvSpPr txBox="1">
            <a:spLocks noChangeArrowheads="1"/>
          </p:cNvSpPr>
          <p:nvPr/>
        </p:nvSpPr>
        <p:spPr bwMode="auto">
          <a:xfrm>
            <a:off x="5143504" y="3143248"/>
            <a:ext cx="1643074" cy="707886"/>
          </a:xfrm>
          <a:prstGeom prst="rect">
            <a:avLst/>
          </a:prstGeom>
          <a:solidFill>
            <a:schemeClr val="bg1">
              <a:lumMod val="85000"/>
            </a:schemeClr>
          </a:solid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algn="ctr" fontAlgn="auto">
              <a:spcBef>
                <a:spcPts val="0"/>
              </a:spcBef>
              <a:spcAft>
                <a:spcPts val="0"/>
              </a:spcAft>
              <a:defRPr/>
            </a:pPr>
            <a:r>
              <a:rPr lang="en-US" sz="2000" b="1" dirty="0" err="1">
                <a:solidFill>
                  <a:schemeClr val="bg1">
                    <a:lumMod val="50000"/>
                  </a:schemeClr>
                </a:solidFill>
                <a:latin typeface="+mn-lt"/>
                <a:cs typeface="+mn-cs"/>
              </a:rPr>
              <a:t>Penanggung</a:t>
            </a:r>
            <a:endParaRPr lang="en-US" sz="2000" b="1" dirty="0">
              <a:solidFill>
                <a:schemeClr val="bg1">
                  <a:lumMod val="50000"/>
                </a:schemeClr>
              </a:solidFill>
              <a:latin typeface="+mn-lt"/>
              <a:cs typeface="+mn-cs"/>
            </a:endParaRPr>
          </a:p>
          <a:p>
            <a:pPr algn="ctr" fontAlgn="auto">
              <a:spcBef>
                <a:spcPts val="0"/>
              </a:spcBef>
              <a:spcAft>
                <a:spcPts val="0"/>
              </a:spcAft>
              <a:defRPr/>
            </a:pPr>
            <a:r>
              <a:rPr lang="en-US" sz="2000" b="1" dirty="0">
                <a:solidFill>
                  <a:schemeClr val="bg1">
                    <a:lumMod val="50000"/>
                  </a:schemeClr>
                </a:solidFill>
                <a:latin typeface="+mn-lt"/>
                <a:cs typeface="+mn-cs"/>
              </a:rPr>
              <a:t>(</a:t>
            </a:r>
            <a:r>
              <a:rPr lang="en-US" sz="2000" b="1" dirty="0" err="1">
                <a:solidFill>
                  <a:schemeClr val="bg1">
                    <a:lumMod val="50000"/>
                  </a:schemeClr>
                </a:solidFill>
                <a:latin typeface="+mn-lt"/>
                <a:cs typeface="+mn-cs"/>
              </a:rPr>
              <a:t>asuransi</a:t>
            </a:r>
            <a:r>
              <a:rPr lang="en-US" sz="2000" b="1" dirty="0">
                <a:solidFill>
                  <a:schemeClr val="bg1">
                    <a:lumMod val="50000"/>
                  </a:schemeClr>
                </a:solidFill>
                <a:latin typeface="+mn-lt"/>
                <a:cs typeface="+mn-cs"/>
              </a:rPr>
              <a:t>)</a:t>
            </a:r>
          </a:p>
        </p:txBody>
      </p:sp>
      <p:pic>
        <p:nvPicPr>
          <p:cNvPr id="15" name="Picture 40" descr="pe01838_"/>
          <p:cNvPicPr>
            <a:picLocks noChangeAspect="1" noChangeArrowheads="1"/>
          </p:cNvPicPr>
          <p:nvPr/>
        </p:nvPicPr>
        <p:blipFill>
          <a:blip r:embed="rId6"/>
          <a:srcRect/>
          <a:stretch>
            <a:fillRect/>
          </a:stretch>
        </p:blipFill>
        <p:spPr bwMode="auto">
          <a:xfrm>
            <a:off x="2714612" y="4429132"/>
            <a:ext cx="1785938" cy="1897063"/>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16" name="Text Box 49"/>
          <p:cNvSpPr txBox="1">
            <a:spLocks noChangeArrowheads="1"/>
          </p:cNvSpPr>
          <p:nvPr/>
        </p:nvSpPr>
        <p:spPr bwMode="auto">
          <a:xfrm>
            <a:off x="3000364" y="6143644"/>
            <a:ext cx="1466850" cy="369332"/>
          </a:xfrm>
          <a:prstGeom prst="rect">
            <a:avLst/>
          </a:prstGeom>
          <a:solidFill>
            <a:schemeClr val="bg1">
              <a:lumMod val="85000"/>
            </a:schemeClr>
          </a:solid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algn="ctr" fontAlgn="auto">
              <a:spcBef>
                <a:spcPts val="0"/>
              </a:spcBef>
              <a:spcAft>
                <a:spcPts val="0"/>
              </a:spcAft>
              <a:defRPr/>
            </a:pPr>
            <a:r>
              <a:rPr lang="en-US" b="1" dirty="0" err="1">
                <a:solidFill>
                  <a:schemeClr val="bg1">
                    <a:lumMod val="50000"/>
                  </a:schemeClr>
                </a:solidFill>
                <a:latin typeface="+mn-lt"/>
                <a:cs typeface="+mn-cs"/>
              </a:rPr>
              <a:t>Tertanggung</a:t>
            </a:r>
            <a:r>
              <a:rPr lang="en-US" b="1" dirty="0">
                <a:solidFill>
                  <a:schemeClr val="bg1">
                    <a:lumMod val="50000"/>
                  </a:schemeClr>
                </a:solidFill>
                <a:latin typeface="+mn-lt"/>
                <a:cs typeface="+mn-cs"/>
              </a:rPr>
              <a:t> </a:t>
            </a:r>
          </a:p>
        </p:txBody>
      </p:sp>
      <p:sp>
        <p:nvSpPr>
          <p:cNvPr id="17" name="Text Box 50"/>
          <p:cNvSpPr txBox="1">
            <a:spLocks noChangeArrowheads="1"/>
          </p:cNvSpPr>
          <p:nvPr/>
        </p:nvSpPr>
        <p:spPr bwMode="auto">
          <a:xfrm>
            <a:off x="4071934" y="4929198"/>
            <a:ext cx="825867" cy="369332"/>
          </a:xfrm>
          <a:prstGeom prst="rect">
            <a:avLst/>
          </a:prstGeom>
          <a:solidFill>
            <a:schemeClr val="bg1">
              <a:lumMod val="85000"/>
            </a:schemeClr>
          </a:solid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spAutoFit/>
          </a:bodyPr>
          <a:lstStyle/>
          <a:p>
            <a:pPr fontAlgn="auto">
              <a:spcBef>
                <a:spcPts val="0"/>
              </a:spcBef>
              <a:spcAft>
                <a:spcPts val="0"/>
              </a:spcAft>
              <a:defRPr/>
            </a:pPr>
            <a:r>
              <a:rPr lang="en-US" b="1" dirty="0" err="1">
                <a:solidFill>
                  <a:schemeClr val="bg1">
                    <a:lumMod val="50000"/>
                  </a:schemeClr>
                </a:solidFill>
                <a:cs typeface="+mn-cs"/>
              </a:rPr>
              <a:t>Premi</a:t>
            </a:r>
            <a:endParaRPr lang="en-US" b="1" dirty="0">
              <a:solidFill>
                <a:schemeClr val="bg1">
                  <a:lumMod val="50000"/>
                </a:schemeClr>
              </a:solidFill>
              <a:cs typeface="+mn-cs"/>
            </a:endParaRPr>
          </a:p>
        </p:txBody>
      </p:sp>
      <p:sp>
        <p:nvSpPr>
          <p:cNvPr id="18" name="Text Box 51"/>
          <p:cNvSpPr txBox="1">
            <a:spLocks noChangeArrowheads="1"/>
          </p:cNvSpPr>
          <p:nvPr/>
        </p:nvSpPr>
        <p:spPr bwMode="auto">
          <a:xfrm>
            <a:off x="7500958" y="5214950"/>
            <a:ext cx="896399" cy="400110"/>
          </a:xfrm>
          <a:prstGeom prst="rect">
            <a:avLst/>
          </a:prstGeom>
          <a:solidFill>
            <a:schemeClr val="bg1">
              <a:lumMod val="85000"/>
            </a:schemeClr>
          </a:solid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spAutoFit/>
          </a:bodyPr>
          <a:lstStyle/>
          <a:p>
            <a:pPr fontAlgn="auto">
              <a:spcBef>
                <a:spcPts val="0"/>
              </a:spcBef>
              <a:spcAft>
                <a:spcPts val="0"/>
              </a:spcAft>
              <a:defRPr/>
            </a:pPr>
            <a:r>
              <a:rPr lang="en-US" sz="2000" b="1" dirty="0" err="1">
                <a:solidFill>
                  <a:schemeClr val="bg1">
                    <a:lumMod val="50000"/>
                  </a:schemeClr>
                </a:solidFill>
                <a:cs typeface="+mn-cs"/>
              </a:rPr>
              <a:t>Premi</a:t>
            </a:r>
            <a:endParaRPr lang="en-US" sz="2000" b="1" dirty="0">
              <a:solidFill>
                <a:schemeClr val="bg1">
                  <a:lumMod val="50000"/>
                </a:schemeClr>
              </a:solidFill>
              <a:cs typeface="+mn-cs"/>
            </a:endParaRPr>
          </a:p>
        </p:txBody>
      </p:sp>
      <p:sp>
        <p:nvSpPr>
          <p:cNvPr id="19" name="Text Box 52"/>
          <p:cNvSpPr txBox="1">
            <a:spLocks noChangeArrowheads="1"/>
          </p:cNvSpPr>
          <p:nvPr/>
        </p:nvSpPr>
        <p:spPr bwMode="auto">
          <a:xfrm>
            <a:off x="2786050" y="2214554"/>
            <a:ext cx="755335" cy="338554"/>
          </a:xfrm>
          <a:prstGeom prst="rect">
            <a:avLst/>
          </a:prstGeom>
          <a:solidFill>
            <a:schemeClr val="bg1">
              <a:lumMod val="85000"/>
            </a:schemeClr>
          </a:solidFill>
          <a:ln>
            <a:noFill/>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pPr fontAlgn="auto">
              <a:spcBef>
                <a:spcPts val="0"/>
              </a:spcBef>
              <a:spcAft>
                <a:spcPts val="0"/>
              </a:spcAft>
              <a:defRPr/>
            </a:pPr>
            <a:r>
              <a:rPr lang="en-US" sz="1600" b="1" dirty="0" err="1">
                <a:solidFill>
                  <a:schemeClr val="bg1">
                    <a:lumMod val="50000"/>
                  </a:schemeClr>
                </a:solidFill>
                <a:latin typeface="Arial" charset="0"/>
              </a:rPr>
              <a:t>Premi</a:t>
            </a:r>
            <a:endParaRPr lang="en-US" sz="1600" b="1" dirty="0">
              <a:solidFill>
                <a:schemeClr val="bg1">
                  <a:lumMod val="50000"/>
                </a:schemeClr>
              </a:solidFill>
              <a:latin typeface="Arial" charset="0"/>
            </a:endParaRPr>
          </a:p>
        </p:txBody>
      </p:sp>
      <p:sp>
        <p:nvSpPr>
          <p:cNvPr id="20" name="Text Box 53"/>
          <p:cNvSpPr txBox="1">
            <a:spLocks noChangeArrowheads="1"/>
          </p:cNvSpPr>
          <p:nvPr/>
        </p:nvSpPr>
        <p:spPr bwMode="auto">
          <a:xfrm>
            <a:off x="6500826" y="2143116"/>
            <a:ext cx="2393950" cy="338137"/>
          </a:xfrm>
          <a:prstGeom prst="rect">
            <a:avLst/>
          </a:prstGeom>
          <a:solidFill>
            <a:schemeClr val="bg1">
              <a:lumMod val="85000"/>
            </a:schemeClr>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a:spAutoFit/>
          </a:bodyPr>
          <a:lstStyle/>
          <a:p>
            <a:pPr fontAlgn="auto">
              <a:spcBef>
                <a:spcPts val="0"/>
              </a:spcBef>
              <a:spcAft>
                <a:spcPts val="0"/>
              </a:spcAft>
              <a:defRPr/>
            </a:pPr>
            <a:r>
              <a:rPr lang="en-US" sz="1600" b="1" dirty="0">
                <a:solidFill>
                  <a:schemeClr val="bg1">
                    <a:lumMod val="50000"/>
                  </a:schemeClr>
                </a:solidFill>
                <a:cs typeface="+mn-cs"/>
              </a:rPr>
              <a:t>(U</a:t>
            </a:r>
            <a:r>
              <a:rPr lang="id-ID" sz="1600" b="1" dirty="0">
                <a:solidFill>
                  <a:schemeClr val="bg1">
                    <a:lumMod val="50000"/>
                  </a:schemeClr>
                </a:solidFill>
                <a:cs typeface="+mn-cs"/>
              </a:rPr>
              <a:t>ang </a:t>
            </a:r>
            <a:r>
              <a:rPr lang="en-US" sz="1600" b="1" dirty="0">
                <a:solidFill>
                  <a:schemeClr val="bg1">
                    <a:lumMod val="50000"/>
                  </a:schemeClr>
                </a:solidFill>
                <a:cs typeface="+mn-cs"/>
              </a:rPr>
              <a:t>P</a:t>
            </a:r>
            <a:r>
              <a:rPr lang="id-ID" sz="1600" b="1" dirty="0">
                <a:solidFill>
                  <a:schemeClr val="bg1">
                    <a:lumMod val="50000"/>
                  </a:schemeClr>
                </a:solidFill>
                <a:cs typeface="+mn-cs"/>
              </a:rPr>
              <a:t>ertanggungan</a:t>
            </a:r>
            <a:r>
              <a:rPr lang="en-US" sz="1600" b="1" dirty="0">
                <a:solidFill>
                  <a:schemeClr val="bg1">
                    <a:lumMod val="50000"/>
                  </a:schemeClr>
                </a:solidFill>
                <a:cs typeface="+mn-cs"/>
              </a:rPr>
              <a:t>)</a:t>
            </a:r>
          </a:p>
        </p:txBody>
      </p:sp>
      <p:sp>
        <p:nvSpPr>
          <p:cNvPr id="21" name="TextBox 20"/>
          <p:cNvSpPr txBox="1">
            <a:spLocks noChangeArrowheads="1"/>
          </p:cNvSpPr>
          <p:nvPr/>
        </p:nvSpPr>
        <p:spPr bwMode="auto">
          <a:xfrm>
            <a:off x="2786050" y="2571744"/>
            <a:ext cx="1346200" cy="400050"/>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a:spAutoFit/>
          </a:bodyPr>
          <a:lstStyle/>
          <a:p>
            <a:pPr fontAlgn="auto">
              <a:spcBef>
                <a:spcPts val="0"/>
              </a:spcBef>
              <a:spcAft>
                <a:spcPts val="0"/>
              </a:spcAft>
              <a:defRPr/>
            </a:pPr>
            <a:r>
              <a:rPr lang="id-ID" sz="2000" b="1" dirty="0">
                <a:solidFill>
                  <a:schemeClr val="tx2"/>
                </a:solidFill>
                <a:latin typeface="+mn-lt"/>
                <a:cs typeface="+mn-cs"/>
              </a:rPr>
              <a:t>Rp. 10.000</a:t>
            </a:r>
          </a:p>
        </p:txBody>
      </p:sp>
      <p:sp>
        <p:nvSpPr>
          <p:cNvPr id="22" name="TextBox 21"/>
          <p:cNvSpPr txBox="1">
            <a:spLocks noChangeArrowheads="1"/>
          </p:cNvSpPr>
          <p:nvPr/>
        </p:nvSpPr>
        <p:spPr bwMode="auto">
          <a:xfrm>
            <a:off x="7215206" y="2500306"/>
            <a:ext cx="1666875" cy="400050"/>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a:spAutoFit/>
          </a:bodyPr>
          <a:lstStyle/>
          <a:p>
            <a:pPr fontAlgn="auto">
              <a:spcBef>
                <a:spcPts val="0"/>
              </a:spcBef>
              <a:spcAft>
                <a:spcPts val="0"/>
              </a:spcAft>
              <a:defRPr/>
            </a:pPr>
            <a:r>
              <a:rPr lang="id-ID" sz="2000" b="1" dirty="0">
                <a:solidFill>
                  <a:schemeClr val="tx2"/>
                </a:solidFill>
                <a:latin typeface="+mn-lt"/>
                <a:cs typeface="+mn-cs"/>
              </a:rPr>
              <a:t>Rp. 2.000.000</a:t>
            </a:r>
          </a:p>
        </p:txBody>
      </p:sp>
      <p:sp>
        <p:nvSpPr>
          <p:cNvPr id="23" name="TextBox 22"/>
          <p:cNvSpPr txBox="1"/>
          <p:nvPr/>
        </p:nvSpPr>
        <p:spPr>
          <a:xfrm>
            <a:off x="4071934" y="5286388"/>
            <a:ext cx="1346200" cy="400050"/>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a:spAutoFit/>
          </a:bodyPr>
          <a:lstStyle/>
          <a:p>
            <a:pPr fontAlgn="auto">
              <a:spcBef>
                <a:spcPts val="0"/>
              </a:spcBef>
              <a:spcAft>
                <a:spcPts val="0"/>
              </a:spcAft>
              <a:defRPr/>
            </a:pPr>
            <a:r>
              <a:rPr lang="id-ID" sz="2000" b="1" dirty="0">
                <a:solidFill>
                  <a:schemeClr val="accent6">
                    <a:lumMod val="75000"/>
                  </a:schemeClr>
                </a:solidFill>
                <a:latin typeface="+mn-lt"/>
                <a:cs typeface="+mn-cs"/>
              </a:rPr>
              <a:t>Rp. 15.000</a:t>
            </a:r>
          </a:p>
        </p:txBody>
      </p:sp>
      <p:sp>
        <p:nvSpPr>
          <p:cNvPr id="24" name="TextBox 23"/>
          <p:cNvSpPr txBox="1"/>
          <p:nvPr/>
        </p:nvSpPr>
        <p:spPr>
          <a:xfrm>
            <a:off x="7215206" y="2786058"/>
            <a:ext cx="1666875" cy="400050"/>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a:spAutoFit/>
          </a:bodyPr>
          <a:lstStyle/>
          <a:p>
            <a:pPr fontAlgn="auto">
              <a:spcBef>
                <a:spcPts val="0"/>
              </a:spcBef>
              <a:spcAft>
                <a:spcPts val="0"/>
              </a:spcAft>
              <a:defRPr/>
            </a:pPr>
            <a:r>
              <a:rPr lang="id-ID" sz="2000" b="1" dirty="0">
                <a:solidFill>
                  <a:schemeClr val="accent6">
                    <a:lumMod val="75000"/>
                  </a:schemeClr>
                </a:solidFill>
                <a:latin typeface="+mn-lt"/>
                <a:cs typeface="+mn-cs"/>
              </a:rPr>
              <a:t>Rp. 1.500.000</a:t>
            </a:r>
          </a:p>
        </p:txBody>
      </p:sp>
      <p:sp>
        <p:nvSpPr>
          <p:cNvPr id="25" name="TextBox 24"/>
          <p:cNvSpPr txBox="1">
            <a:spLocks noChangeArrowheads="1"/>
          </p:cNvSpPr>
          <p:nvPr/>
        </p:nvSpPr>
        <p:spPr bwMode="auto">
          <a:xfrm>
            <a:off x="7500958" y="5572140"/>
            <a:ext cx="935000" cy="400110"/>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a:spAutoFit/>
          </a:bodyPr>
          <a:lstStyle/>
          <a:p>
            <a:pPr fontAlgn="auto">
              <a:spcBef>
                <a:spcPts val="0"/>
              </a:spcBef>
              <a:spcAft>
                <a:spcPts val="0"/>
              </a:spcAft>
              <a:defRPr/>
            </a:pPr>
            <a:r>
              <a:rPr lang="id-ID" sz="2000" b="1" dirty="0">
                <a:solidFill>
                  <a:srgbClr val="FF0000"/>
                </a:solidFill>
                <a:latin typeface="+mn-lt"/>
                <a:cs typeface="+mn-cs"/>
              </a:rPr>
              <a:t>Rp. xyz</a:t>
            </a:r>
          </a:p>
        </p:txBody>
      </p:sp>
      <p:sp>
        <p:nvSpPr>
          <p:cNvPr id="26" name="TextBox 25"/>
          <p:cNvSpPr txBox="1">
            <a:spLocks noChangeArrowheads="1"/>
          </p:cNvSpPr>
          <p:nvPr/>
        </p:nvSpPr>
        <p:spPr bwMode="auto">
          <a:xfrm>
            <a:off x="7215206" y="3143248"/>
            <a:ext cx="1571625" cy="400050"/>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fontAlgn="auto">
              <a:spcBef>
                <a:spcPts val="0"/>
              </a:spcBef>
              <a:spcAft>
                <a:spcPts val="0"/>
              </a:spcAft>
              <a:defRPr/>
            </a:pPr>
            <a:r>
              <a:rPr lang="id-ID" sz="2000" b="1" dirty="0">
                <a:solidFill>
                  <a:srgbClr val="FF0000"/>
                </a:solidFill>
                <a:latin typeface="+mn-lt"/>
                <a:cs typeface="+mn-cs"/>
              </a:rPr>
              <a:t>Rp.  12345kjl</a:t>
            </a:r>
          </a:p>
        </p:txBody>
      </p:sp>
      <p:graphicFrame>
        <p:nvGraphicFramePr>
          <p:cNvPr id="30" name="Diagram 29"/>
          <p:cNvGraphicFramePr/>
          <p:nvPr/>
        </p:nvGraphicFramePr>
        <p:xfrm>
          <a:off x="500034" y="857232"/>
          <a:ext cx="8215370" cy="107721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8" name="TextBox 27"/>
          <p:cNvSpPr txBox="1">
            <a:spLocks noChangeArrowheads="1"/>
          </p:cNvSpPr>
          <p:nvPr/>
        </p:nvSpPr>
        <p:spPr bwMode="auto">
          <a:xfrm>
            <a:off x="3214688" y="3071813"/>
            <a:ext cx="1430337" cy="461962"/>
          </a:xfrm>
          <a:prstGeom prst="rect">
            <a:avLst/>
          </a:prstGeom>
          <a:noFill/>
          <a:ln w="9525">
            <a:noFill/>
            <a:miter lim="800000"/>
            <a:headEnd/>
            <a:tailEnd/>
          </a:ln>
        </p:spPr>
        <p:txBody>
          <a:bodyPr wrap="none">
            <a:spAutoFit/>
          </a:bodyPr>
          <a:lstStyle/>
          <a:p>
            <a:r>
              <a:rPr lang="id-ID">
                <a:latin typeface="Calibri" pitchFamily="34" charset="0"/>
              </a:rPr>
              <a:t>Perjanjian</a:t>
            </a:r>
          </a:p>
        </p:txBody>
      </p:sp>
      <p:pic>
        <p:nvPicPr>
          <p:cNvPr id="1026" name="Picture 2"/>
          <p:cNvPicPr>
            <a:picLocks noChangeAspect="1" noChangeArrowheads="1"/>
          </p:cNvPicPr>
          <p:nvPr/>
        </p:nvPicPr>
        <p:blipFill>
          <a:blip r:embed="rId12"/>
          <a:srcRect/>
          <a:stretch>
            <a:fillRect/>
          </a:stretch>
        </p:blipFill>
        <p:spPr bwMode="auto">
          <a:xfrm>
            <a:off x="-1" y="4929198"/>
            <a:ext cx="2660605" cy="1571636"/>
          </a:xfrm>
          <a:prstGeom prst="rect">
            <a:avLst/>
          </a:prstGeom>
          <a:noFill/>
          <a:ln w="9525">
            <a:noFill/>
            <a:miter lim="800000"/>
            <a:headEnd/>
            <a:tailEnd/>
          </a:ln>
          <a:effectLst>
            <a:glow rad="101600">
              <a:schemeClr val="bg1">
                <a:alpha val="60000"/>
              </a:schemeClr>
            </a:glo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20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20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20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20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2000"/>
                                        <p:tgtEl>
                                          <p:spTgt spid="2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20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20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20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20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20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fade">
                                      <p:cBhvr>
                                        <p:cTn id="67" dur="2000"/>
                                        <p:tgtEl>
                                          <p:spTgt spid="9"/>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8"/>
                                        </p:tgtEl>
                                        <p:attrNameLst>
                                          <p:attrName>style.visibility</p:attrName>
                                        </p:attrNameLst>
                                      </p:cBhvr>
                                      <p:to>
                                        <p:strVal val="visible"/>
                                      </p:to>
                                    </p:set>
                                    <p:animEffect transition="in" filter="fade">
                                      <p:cBhvr>
                                        <p:cTn id="72" dur="2000"/>
                                        <p:tgtEl>
                                          <p:spTgt spid="8"/>
                                        </p:tgtEl>
                                      </p:cBhvr>
                                    </p:animEffect>
                                  </p:childTnLst>
                                </p:cTn>
                              </p:par>
                              <p:par>
                                <p:cTn id="73" presetID="10" presetClass="entr" presetSubtype="0" fill="hold" nodeType="with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fade">
                                      <p:cBhvr>
                                        <p:cTn id="75" dur="2000"/>
                                        <p:tgtEl>
                                          <p:spTgt spid="12"/>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fade">
                                      <p:cBhvr>
                                        <p:cTn id="80" dur="2000"/>
                                        <p:tgtEl>
                                          <p:spTgt spid="11"/>
                                        </p:tgtEl>
                                      </p:cBhvr>
                                    </p:animEffect>
                                  </p:childTnLst>
                                </p:cTn>
                              </p:par>
                              <p:par>
                                <p:cTn id="81" presetID="10" presetClass="entr" presetSubtype="0" fill="hold" nodeType="with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fade">
                                      <p:cBhvr>
                                        <p:cTn id="83" dur="2000"/>
                                        <p:tgtEl>
                                          <p:spTgt spid="18"/>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nodeType="clickEffect">
                                  <p:stCondLst>
                                    <p:cond delay="0"/>
                                  </p:stCondLst>
                                  <p:childTnLst>
                                    <p:set>
                                      <p:cBhvr>
                                        <p:cTn id="87" dur="1" fill="hold">
                                          <p:stCondLst>
                                            <p:cond delay="0"/>
                                          </p:stCondLst>
                                        </p:cTn>
                                        <p:tgtEl>
                                          <p:spTgt spid="21"/>
                                        </p:tgtEl>
                                        <p:attrNameLst>
                                          <p:attrName>style.visibility</p:attrName>
                                        </p:attrNameLst>
                                      </p:cBhvr>
                                      <p:to>
                                        <p:strVal val="visible"/>
                                      </p:to>
                                    </p:set>
                                    <p:animEffect transition="in" filter="fade">
                                      <p:cBhvr>
                                        <p:cTn id="88" dur="2000"/>
                                        <p:tgtEl>
                                          <p:spTgt spid="21"/>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nodeType="click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2000"/>
                                        <p:tgtEl>
                                          <p:spTgt spid="22"/>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nodeType="clickEffect">
                                  <p:stCondLst>
                                    <p:cond delay="0"/>
                                  </p:stCondLst>
                                  <p:childTnLst>
                                    <p:set>
                                      <p:cBhvr>
                                        <p:cTn id="97" dur="1" fill="hold">
                                          <p:stCondLst>
                                            <p:cond delay="0"/>
                                          </p:stCondLst>
                                        </p:cTn>
                                        <p:tgtEl>
                                          <p:spTgt spid="23"/>
                                        </p:tgtEl>
                                        <p:attrNameLst>
                                          <p:attrName>style.visibility</p:attrName>
                                        </p:attrNameLst>
                                      </p:cBhvr>
                                      <p:to>
                                        <p:strVal val="visible"/>
                                      </p:to>
                                    </p:set>
                                    <p:animEffect transition="in" filter="fade">
                                      <p:cBhvr>
                                        <p:cTn id="98" dur="2000"/>
                                        <p:tgtEl>
                                          <p:spTgt spid="23"/>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nodeType="click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fade">
                                      <p:cBhvr>
                                        <p:cTn id="103" dur="2000"/>
                                        <p:tgtEl>
                                          <p:spTgt spid="24"/>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nodeType="click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fade">
                                      <p:cBhvr>
                                        <p:cTn id="108" dur="2000"/>
                                        <p:tgtEl>
                                          <p:spTgt spid="25"/>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nodeType="clickEffect">
                                  <p:stCondLst>
                                    <p:cond delay="0"/>
                                  </p:stCondLst>
                                  <p:childTnLst>
                                    <p:set>
                                      <p:cBhvr>
                                        <p:cTn id="112" dur="1" fill="hold">
                                          <p:stCondLst>
                                            <p:cond delay="0"/>
                                          </p:stCondLst>
                                        </p:cTn>
                                        <p:tgtEl>
                                          <p:spTgt spid="26"/>
                                        </p:tgtEl>
                                        <p:attrNameLst>
                                          <p:attrName>style.visibility</p:attrName>
                                        </p:attrNameLst>
                                      </p:cBhvr>
                                      <p:to>
                                        <p:strVal val="visible"/>
                                      </p:to>
                                    </p:set>
                                    <p:animEffect transition="in" filter="fade">
                                      <p:cBhvr>
                                        <p:cTn id="113"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0" grpId="0">
        <p:bldAsOne/>
      </p:bldGraphic>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endParaRPr lang="id-ID" smtClean="0"/>
          </a:p>
        </p:txBody>
      </p:sp>
      <p:sp>
        <p:nvSpPr>
          <p:cNvPr id="4" name="Slide Number Placeholder 3"/>
          <p:cNvSpPr>
            <a:spLocks noGrp="1"/>
          </p:cNvSpPr>
          <p:nvPr>
            <p:ph type="sldNum" sz="quarter" idx="12"/>
          </p:nvPr>
        </p:nvSpPr>
        <p:spPr/>
        <p:txBody>
          <a:bodyPr/>
          <a:lstStyle/>
          <a:p>
            <a:pPr>
              <a:defRPr/>
            </a:pPr>
            <a:fld id="{12BBCE52-3EEC-4448-982E-4D5CC996FE2E}" type="slidenum">
              <a:rPr lang="id-ID"/>
              <a:pPr>
                <a:defRPr/>
              </a:pPr>
              <a:t>13</a:t>
            </a:fld>
            <a:endParaRPr lang="id-ID"/>
          </a:p>
        </p:txBody>
      </p:sp>
      <p:grpSp>
        <p:nvGrpSpPr>
          <p:cNvPr id="2" name="Group 4"/>
          <p:cNvGrpSpPr/>
          <p:nvPr/>
        </p:nvGrpSpPr>
        <p:grpSpPr>
          <a:xfrm>
            <a:off x="500034" y="780256"/>
            <a:ext cx="8215370" cy="1077108"/>
            <a:chOff x="0" y="54"/>
            <a:chExt cx="8215370" cy="1077108"/>
          </a:xfrm>
          <a:scene3d>
            <a:camera prst="orthographicFront"/>
            <a:lightRig rig="threePt" dir="t">
              <a:rot lat="0" lon="0" rev="7500000"/>
            </a:lightRig>
          </a:scene3d>
        </p:grpSpPr>
        <p:sp>
          <p:nvSpPr>
            <p:cNvPr id="6" name="Rounded Rectangle 5"/>
            <p:cNvSpPr/>
            <p:nvPr/>
          </p:nvSpPr>
          <p:spPr>
            <a:xfrm>
              <a:off x="0" y="54"/>
              <a:ext cx="8215370" cy="1077108"/>
            </a:xfrm>
            <a:prstGeom prst="roundRect">
              <a:avLst/>
            </a:prstGeom>
            <a:sp3d prstMaterial="plastic">
              <a:bevelT w="127000" h="25400" prst="relaxedInset"/>
            </a:sp3d>
          </p:spPr>
          <p:style>
            <a:lnRef idx="3">
              <a:schemeClr val="lt1"/>
            </a:lnRef>
            <a:fillRef idx="1">
              <a:schemeClr val="accent6"/>
            </a:fillRef>
            <a:effectRef idx="1">
              <a:schemeClr val="accent6"/>
            </a:effectRef>
            <a:fontRef idx="minor">
              <a:schemeClr val="lt1"/>
            </a:fontRef>
          </p:style>
        </p:sp>
        <p:sp>
          <p:nvSpPr>
            <p:cNvPr id="7" name="Rounded Rectangle 4"/>
            <p:cNvSpPr/>
            <p:nvPr/>
          </p:nvSpPr>
          <p:spPr>
            <a:xfrm>
              <a:off x="52580" y="52634"/>
              <a:ext cx="8110210" cy="971948"/>
            </a:xfrm>
            <a:prstGeom prst="rect">
              <a:avLst/>
            </a:prstGeom>
            <a:sp3d/>
          </p:spPr>
          <p:style>
            <a:lnRef idx="0">
              <a:scrgbClr r="0" g="0" b="0"/>
            </a:lnRef>
            <a:fillRef idx="0">
              <a:scrgbClr r="0" g="0" b="0"/>
            </a:fillRef>
            <a:effectRef idx="0">
              <a:scrgbClr r="0" g="0" b="0"/>
            </a:effectRef>
            <a:fontRef idx="minor">
              <a:schemeClr val="lt1"/>
            </a:fontRef>
          </p:style>
          <p:txBody>
            <a:bodyPr lIns="106680" tIns="106680" rIns="106680" bIns="106680" spcCol="1270" anchor="ctr"/>
            <a:lstStyle/>
            <a:p>
              <a:pPr algn="ctr" defTabSz="1244600" fontAlgn="auto">
                <a:lnSpc>
                  <a:spcPct val="90000"/>
                </a:lnSpc>
                <a:spcAft>
                  <a:spcPct val="35000"/>
                </a:spcAft>
                <a:defRPr/>
              </a:pPr>
              <a:r>
                <a:rPr lang="en-US" sz="2800" b="1" dirty="0"/>
                <a:t>PENGELOLAAN RESIKO</a:t>
              </a:r>
              <a:endParaRPr lang="id-ID" sz="2800" b="1" dirty="0"/>
            </a:p>
            <a:p>
              <a:pPr algn="ctr" defTabSz="1244600" fontAlgn="auto">
                <a:lnSpc>
                  <a:spcPct val="90000"/>
                </a:lnSpc>
                <a:spcAft>
                  <a:spcPct val="35000"/>
                </a:spcAft>
                <a:defRPr/>
              </a:pPr>
              <a:r>
                <a:rPr lang="id-ID" sz="2800" b="1" dirty="0"/>
                <a:t>(</a:t>
              </a:r>
              <a:r>
                <a:rPr lang="en-US" sz="2800" b="1" dirty="0" err="1"/>
                <a:t>Asuransi</a:t>
              </a:r>
              <a:r>
                <a:rPr lang="en-US" sz="2800" b="1" dirty="0"/>
                <a:t> </a:t>
              </a:r>
              <a:r>
                <a:rPr lang="en-US" sz="2800" b="1" dirty="0" err="1"/>
                <a:t>Konvensional</a:t>
              </a:r>
              <a:r>
                <a:rPr lang="id-ID" sz="2800" b="1" dirty="0"/>
                <a:t> – </a:t>
              </a:r>
              <a:r>
                <a:rPr lang="id-ID" sz="2800" b="1" i="1" dirty="0"/>
                <a:t>Transfer Of Risk</a:t>
              </a:r>
              <a:r>
                <a:rPr lang="id-ID" sz="2800" b="1" dirty="0"/>
                <a:t>)</a:t>
              </a:r>
              <a:endParaRPr lang="id-ID" sz="2800" dirty="0"/>
            </a:p>
          </p:txBody>
        </p:sp>
      </p:grpSp>
      <p:graphicFrame>
        <p:nvGraphicFramePr>
          <p:cNvPr id="9" name="Diagram 8"/>
          <p:cNvGraphicFramePr/>
          <p:nvPr/>
        </p:nvGraphicFramePr>
        <p:xfrm>
          <a:off x="2214546" y="2095520"/>
          <a:ext cx="7358114" cy="45481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050" name="Picture 2"/>
          <p:cNvPicPr>
            <a:picLocks noChangeAspect="1" noChangeArrowheads="1"/>
          </p:cNvPicPr>
          <p:nvPr/>
        </p:nvPicPr>
        <p:blipFill>
          <a:blip r:embed="rId8"/>
          <a:srcRect/>
          <a:stretch>
            <a:fillRect/>
          </a:stretch>
        </p:blipFill>
        <p:spPr bwMode="auto">
          <a:xfrm>
            <a:off x="0" y="2228858"/>
            <a:ext cx="3225107" cy="3986224"/>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graphicEl>
                                              <a:dgm id="{232093B8-5069-492E-B599-824505F7D7D6}"/>
                                            </p:graphicEl>
                                          </p:spTgt>
                                        </p:tgtEl>
                                        <p:attrNameLst>
                                          <p:attrName>style.visibility</p:attrName>
                                        </p:attrNameLst>
                                      </p:cBhvr>
                                      <p:to>
                                        <p:strVal val="visible"/>
                                      </p:to>
                                    </p:set>
                                    <p:animEffect transition="in" filter="fade">
                                      <p:cBhvr>
                                        <p:cTn id="7" dur="2000"/>
                                        <p:tgtEl>
                                          <p:spTgt spid="9">
                                            <p:graphicEl>
                                              <a:dgm id="{232093B8-5069-492E-B599-824505F7D7D6}"/>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graphicEl>
                                              <a:dgm id="{07288239-9247-4DD1-89F4-A44A2C8B7D05}"/>
                                            </p:graphicEl>
                                          </p:spTgt>
                                        </p:tgtEl>
                                        <p:attrNameLst>
                                          <p:attrName>style.visibility</p:attrName>
                                        </p:attrNameLst>
                                      </p:cBhvr>
                                      <p:to>
                                        <p:strVal val="visible"/>
                                      </p:to>
                                    </p:set>
                                    <p:animEffect transition="in" filter="fade">
                                      <p:cBhvr>
                                        <p:cTn id="10" dur="2000"/>
                                        <p:tgtEl>
                                          <p:spTgt spid="9">
                                            <p:graphicEl>
                                              <a:dgm id="{07288239-9247-4DD1-89F4-A44A2C8B7D05}"/>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graphicEl>
                                              <a:dgm id="{54E54EF4-0212-438E-98F2-2E9EA2D7167C}"/>
                                            </p:graphicEl>
                                          </p:spTgt>
                                        </p:tgtEl>
                                        <p:attrNameLst>
                                          <p:attrName>style.visibility</p:attrName>
                                        </p:attrNameLst>
                                      </p:cBhvr>
                                      <p:to>
                                        <p:strVal val="visible"/>
                                      </p:to>
                                    </p:set>
                                    <p:animEffect transition="in" filter="fade">
                                      <p:cBhvr>
                                        <p:cTn id="15" dur="2000"/>
                                        <p:tgtEl>
                                          <p:spTgt spid="9">
                                            <p:graphicEl>
                                              <a:dgm id="{54E54EF4-0212-438E-98F2-2E9EA2D7167C}"/>
                                            </p:graphic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graphicEl>
                                              <a:dgm id="{FC461935-7E4D-4F8A-B7F7-18472C87C0D6}"/>
                                            </p:graphicEl>
                                          </p:spTgt>
                                        </p:tgtEl>
                                        <p:attrNameLst>
                                          <p:attrName>style.visibility</p:attrName>
                                        </p:attrNameLst>
                                      </p:cBhvr>
                                      <p:to>
                                        <p:strVal val="visible"/>
                                      </p:to>
                                    </p:set>
                                    <p:animEffect transition="in" filter="fade">
                                      <p:cBhvr>
                                        <p:cTn id="18" dur="2000"/>
                                        <p:tgtEl>
                                          <p:spTgt spid="9">
                                            <p:graphicEl>
                                              <a:dgm id="{FC461935-7E4D-4F8A-B7F7-18472C87C0D6}"/>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graphicEl>
                                              <a:dgm id="{9EEE93FC-84ED-4B68-9CCB-963A76608657}"/>
                                            </p:graphicEl>
                                          </p:spTgt>
                                        </p:tgtEl>
                                        <p:attrNameLst>
                                          <p:attrName>style.visibility</p:attrName>
                                        </p:attrNameLst>
                                      </p:cBhvr>
                                      <p:to>
                                        <p:strVal val="visible"/>
                                      </p:to>
                                    </p:set>
                                    <p:animEffect transition="in" filter="fade">
                                      <p:cBhvr>
                                        <p:cTn id="23" dur="2000"/>
                                        <p:tgtEl>
                                          <p:spTgt spid="9">
                                            <p:graphicEl>
                                              <a:dgm id="{9EEE93FC-84ED-4B68-9CCB-963A76608657}"/>
                                            </p:graphic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graphicEl>
                                              <a:dgm id="{0D3BC3CF-DC50-457C-BF16-22A1C154E1AD}"/>
                                            </p:graphicEl>
                                          </p:spTgt>
                                        </p:tgtEl>
                                        <p:attrNameLst>
                                          <p:attrName>style.visibility</p:attrName>
                                        </p:attrNameLst>
                                      </p:cBhvr>
                                      <p:to>
                                        <p:strVal val="visible"/>
                                      </p:to>
                                    </p:set>
                                    <p:animEffect transition="in" filter="fade">
                                      <p:cBhvr>
                                        <p:cTn id="26" dur="2000"/>
                                        <p:tgtEl>
                                          <p:spTgt spid="9">
                                            <p:graphicEl>
                                              <a:dgm id="{0D3BC3CF-DC50-457C-BF16-22A1C154E1AD}"/>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
                                            <p:graphicEl>
                                              <a:dgm id="{E440E4B3-1C9B-4E2F-836D-99DA8ADD3A44}"/>
                                            </p:graphicEl>
                                          </p:spTgt>
                                        </p:tgtEl>
                                        <p:attrNameLst>
                                          <p:attrName>style.visibility</p:attrName>
                                        </p:attrNameLst>
                                      </p:cBhvr>
                                      <p:to>
                                        <p:strVal val="visible"/>
                                      </p:to>
                                    </p:set>
                                    <p:animEffect transition="in" filter="fade">
                                      <p:cBhvr>
                                        <p:cTn id="31" dur="2000"/>
                                        <p:tgtEl>
                                          <p:spTgt spid="9">
                                            <p:graphicEl>
                                              <a:dgm id="{E440E4B3-1C9B-4E2F-836D-99DA8ADD3A44}"/>
                                            </p:graphic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
                                            <p:graphicEl>
                                              <a:dgm id="{50783A7D-9D67-48BB-A543-C2CCECE8072B}"/>
                                            </p:graphicEl>
                                          </p:spTgt>
                                        </p:tgtEl>
                                        <p:attrNameLst>
                                          <p:attrName>style.visibility</p:attrName>
                                        </p:attrNameLst>
                                      </p:cBhvr>
                                      <p:to>
                                        <p:strVal val="visible"/>
                                      </p:to>
                                    </p:set>
                                    <p:animEffect transition="in" filter="fade">
                                      <p:cBhvr>
                                        <p:cTn id="34" dur="2000"/>
                                        <p:tgtEl>
                                          <p:spTgt spid="9">
                                            <p:graphicEl>
                                              <a:dgm id="{50783A7D-9D67-48BB-A543-C2CCECE8072B}"/>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9">
                                            <p:graphicEl>
                                              <a:dgm id="{9E602317-32EF-493A-9B2A-C2BFE5CE7AFB}"/>
                                            </p:graphicEl>
                                          </p:spTgt>
                                        </p:tgtEl>
                                        <p:attrNameLst>
                                          <p:attrName>style.visibility</p:attrName>
                                        </p:attrNameLst>
                                      </p:cBhvr>
                                      <p:to>
                                        <p:strVal val="visible"/>
                                      </p:to>
                                    </p:set>
                                    <p:animEffect transition="in" filter="fade">
                                      <p:cBhvr>
                                        <p:cTn id="39" dur="2000"/>
                                        <p:tgtEl>
                                          <p:spTgt spid="9">
                                            <p:graphicEl>
                                              <a:dgm id="{9E602317-32EF-493A-9B2A-C2BFE5CE7AFB}"/>
                                            </p:graphic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9">
                                            <p:graphicEl>
                                              <a:dgm id="{B46E03F4-7587-4C60-8A41-A59E821407DB}"/>
                                            </p:graphicEl>
                                          </p:spTgt>
                                        </p:tgtEl>
                                        <p:attrNameLst>
                                          <p:attrName>style.visibility</p:attrName>
                                        </p:attrNameLst>
                                      </p:cBhvr>
                                      <p:to>
                                        <p:strVal val="visible"/>
                                      </p:to>
                                    </p:set>
                                    <p:animEffect transition="in" filter="fade">
                                      <p:cBhvr>
                                        <p:cTn id="42" dur="2000"/>
                                        <p:tgtEl>
                                          <p:spTgt spid="9">
                                            <p:graphicEl>
                                              <a:dgm id="{B46E03F4-7587-4C60-8A41-A59E821407D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Sub>
          <a:bldDgm bld="one"/>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endParaRPr lang="id-ID" smtClean="0"/>
          </a:p>
        </p:txBody>
      </p:sp>
      <p:sp>
        <p:nvSpPr>
          <p:cNvPr id="4" name="Slide Number Placeholder 3"/>
          <p:cNvSpPr>
            <a:spLocks noGrp="1"/>
          </p:cNvSpPr>
          <p:nvPr>
            <p:ph type="sldNum" sz="quarter" idx="12"/>
          </p:nvPr>
        </p:nvSpPr>
        <p:spPr>
          <a:xfrm>
            <a:off x="6553200" y="6564337"/>
            <a:ext cx="2133600" cy="365125"/>
          </a:xfrm>
        </p:spPr>
        <p:txBody>
          <a:bodyPr/>
          <a:lstStyle/>
          <a:p>
            <a:pPr>
              <a:defRPr/>
            </a:pPr>
            <a:fld id="{0664F4E1-C4AF-4FCF-960E-5159EF0F197E}" type="slidenum">
              <a:rPr lang="id-ID"/>
              <a:pPr>
                <a:defRPr/>
              </a:pPr>
              <a:t>14</a:t>
            </a:fld>
            <a:endParaRPr lang="id-ID"/>
          </a:p>
        </p:txBody>
      </p:sp>
      <p:grpSp>
        <p:nvGrpSpPr>
          <p:cNvPr id="2" name="Group 4"/>
          <p:cNvGrpSpPr/>
          <p:nvPr/>
        </p:nvGrpSpPr>
        <p:grpSpPr>
          <a:xfrm>
            <a:off x="500034" y="785794"/>
            <a:ext cx="8215370" cy="1077108"/>
            <a:chOff x="0" y="428682"/>
            <a:chExt cx="8215370" cy="1077108"/>
          </a:xfrm>
          <a:scene3d>
            <a:camera prst="orthographicFront"/>
            <a:lightRig rig="threePt" dir="t">
              <a:rot lat="0" lon="0" rev="7500000"/>
            </a:lightRig>
          </a:scene3d>
        </p:grpSpPr>
        <p:sp>
          <p:nvSpPr>
            <p:cNvPr id="6" name="Rounded Rectangle 5"/>
            <p:cNvSpPr/>
            <p:nvPr/>
          </p:nvSpPr>
          <p:spPr>
            <a:xfrm>
              <a:off x="0" y="428682"/>
              <a:ext cx="8215370" cy="1077108"/>
            </a:xfrm>
            <a:prstGeom prst="roundRect">
              <a:avLst/>
            </a:prstGeom>
            <a:sp3d prstMaterial="plastic">
              <a:bevelT w="127000" h="25400" prst="relaxedInset"/>
            </a:sp3d>
          </p:spPr>
          <p:style>
            <a:lnRef idx="3">
              <a:schemeClr val="lt1"/>
            </a:lnRef>
            <a:fillRef idx="1">
              <a:schemeClr val="accent6"/>
            </a:fillRef>
            <a:effectRef idx="1">
              <a:schemeClr val="accent6"/>
            </a:effectRef>
            <a:fontRef idx="minor">
              <a:schemeClr val="lt1"/>
            </a:fontRef>
          </p:style>
        </p:sp>
        <p:sp>
          <p:nvSpPr>
            <p:cNvPr id="7" name="Rounded Rectangle 4"/>
            <p:cNvSpPr/>
            <p:nvPr/>
          </p:nvSpPr>
          <p:spPr>
            <a:xfrm>
              <a:off x="52580" y="456866"/>
              <a:ext cx="8110210" cy="971948"/>
            </a:xfrm>
            <a:prstGeom prst="rect">
              <a:avLst/>
            </a:prstGeom>
            <a:sp3d/>
          </p:spPr>
          <p:style>
            <a:lnRef idx="0">
              <a:scrgbClr r="0" g="0" b="0"/>
            </a:lnRef>
            <a:fillRef idx="0">
              <a:scrgbClr r="0" g="0" b="0"/>
            </a:fillRef>
            <a:effectRef idx="0">
              <a:scrgbClr r="0" g="0" b="0"/>
            </a:effectRef>
            <a:fontRef idx="minor">
              <a:schemeClr val="lt1"/>
            </a:fontRef>
          </p:style>
          <p:txBody>
            <a:bodyPr lIns="106680" tIns="106680" rIns="106680" bIns="106680" spcCol="1270" anchor="ctr"/>
            <a:lstStyle/>
            <a:p>
              <a:pPr algn="ctr" defTabSz="1244600" fontAlgn="auto">
                <a:lnSpc>
                  <a:spcPct val="90000"/>
                </a:lnSpc>
                <a:spcAft>
                  <a:spcPct val="35000"/>
                </a:spcAft>
                <a:defRPr/>
              </a:pPr>
              <a:r>
                <a:rPr lang="en-US" sz="2800" b="1" dirty="0"/>
                <a:t>PENGELOLAAN RESIKO</a:t>
              </a:r>
              <a:endParaRPr lang="id-ID" sz="2800" b="1" dirty="0"/>
            </a:p>
            <a:p>
              <a:pPr algn="ctr" defTabSz="1244600" fontAlgn="auto">
                <a:lnSpc>
                  <a:spcPct val="90000"/>
                </a:lnSpc>
                <a:spcAft>
                  <a:spcPct val="35000"/>
                </a:spcAft>
                <a:defRPr/>
              </a:pPr>
              <a:r>
                <a:rPr lang="id-ID" sz="2800" b="1" dirty="0"/>
                <a:t>(</a:t>
              </a:r>
              <a:r>
                <a:rPr lang="en-US" sz="2800" b="1" dirty="0" err="1"/>
                <a:t>Asuransi</a:t>
              </a:r>
              <a:r>
                <a:rPr lang="en-US" sz="2800" b="1" dirty="0"/>
                <a:t> </a:t>
              </a:r>
              <a:r>
                <a:rPr lang="en-US" sz="2800" b="1" dirty="0" err="1"/>
                <a:t>Konvensional</a:t>
              </a:r>
              <a:r>
                <a:rPr lang="id-ID" sz="2800" b="1" dirty="0"/>
                <a:t> – </a:t>
              </a:r>
              <a:r>
                <a:rPr lang="id-ID" sz="2800" b="1" i="1" dirty="0"/>
                <a:t>Reasuransi-Retrosesi</a:t>
              </a:r>
              <a:r>
                <a:rPr lang="id-ID" sz="2800" b="1" dirty="0"/>
                <a:t>)</a:t>
              </a:r>
              <a:endParaRPr lang="id-ID" sz="2800" dirty="0"/>
            </a:p>
          </p:txBody>
        </p:sp>
      </p:grpSp>
      <p:pic>
        <p:nvPicPr>
          <p:cNvPr id="11269" name="Picture 3"/>
          <p:cNvPicPr>
            <a:picLocks noChangeAspect="1" noChangeArrowheads="1"/>
          </p:cNvPicPr>
          <p:nvPr/>
        </p:nvPicPr>
        <p:blipFill>
          <a:blip r:embed="rId3"/>
          <a:srcRect/>
          <a:stretch>
            <a:fillRect/>
          </a:stretch>
        </p:blipFill>
        <p:spPr bwMode="auto">
          <a:xfrm>
            <a:off x="500063" y="4775225"/>
            <a:ext cx="2290762" cy="1719262"/>
          </a:xfrm>
          <a:prstGeom prst="rect">
            <a:avLst/>
          </a:prstGeom>
          <a:noFill/>
          <a:ln w="9525">
            <a:noFill/>
            <a:miter lim="800000"/>
            <a:headEnd/>
            <a:tailEnd/>
          </a:ln>
        </p:spPr>
      </p:pic>
      <p:pic>
        <p:nvPicPr>
          <p:cNvPr id="11270" name="Picture 3"/>
          <p:cNvPicPr>
            <a:picLocks noChangeAspect="1" noChangeArrowheads="1"/>
          </p:cNvPicPr>
          <p:nvPr/>
        </p:nvPicPr>
        <p:blipFill>
          <a:blip r:embed="rId3"/>
          <a:srcRect/>
          <a:stretch>
            <a:fillRect/>
          </a:stretch>
        </p:blipFill>
        <p:spPr bwMode="auto">
          <a:xfrm>
            <a:off x="4352925" y="4703787"/>
            <a:ext cx="2290763" cy="1719263"/>
          </a:xfrm>
          <a:prstGeom prst="rect">
            <a:avLst/>
          </a:prstGeom>
          <a:noFill/>
          <a:ln w="9525">
            <a:noFill/>
            <a:miter lim="800000"/>
            <a:headEnd/>
            <a:tailEnd/>
          </a:ln>
        </p:spPr>
      </p:pic>
      <p:sp>
        <p:nvSpPr>
          <p:cNvPr id="35" name="Oval 34"/>
          <p:cNvSpPr/>
          <p:nvPr/>
        </p:nvSpPr>
        <p:spPr>
          <a:xfrm>
            <a:off x="1500166" y="4632772"/>
            <a:ext cx="1214446" cy="1143008"/>
          </a:xfrm>
          <a:prstGeom prst="ellipse">
            <a:avLst/>
          </a:prstGeom>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36" name="Oval 35"/>
          <p:cNvSpPr/>
          <p:nvPr/>
        </p:nvSpPr>
        <p:spPr>
          <a:xfrm>
            <a:off x="5424519" y="4565681"/>
            <a:ext cx="1214446" cy="1143008"/>
          </a:xfrm>
          <a:prstGeom prst="ellipse">
            <a:avLst/>
          </a:prstGeom>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pic>
        <p:nvPicPr>
          <p:cNvPr id="37" name="Picture 39" descr="bd07153_"/>
          <p:cNvPicPr>
            <a:picLocks noChangeAspect="1" noChangeArrowheads="1"/>
          </p:cNvPicPr>
          <p:nvPr/>
        </p:nvPicPr>
        <p:blipFill>
          <a:blip r:embed="rId4"/>
          <a:srcRect/>
          <a:stretch>
            <a:fillRect/>
          </a:stretch>
        </p:blipFill>
        <p:spPr bwMode="auto">
          <a:xfrm>
            <a:off x="3357554" y="3351235"/>
            <a:ext cx="642942" cy="945573"/>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8" name="Oval 37"/>
          <p:cNvSpPr/>
          <p:nvPr/>
        </p:nvSpPr>
        <p:spPr>
          <a:xfrm>
            <a:off x="3071802" y="3208359"/>
            <a:ext cx="1214446" cy="1143008"/>
          </a:xfrm>
          <a:prstGeom prst="ellipse">
            <a:avLst/>
          </a:prstGeom>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pic>
        <p:nvPicPr>
          <p:cNvPr id="39" name="Picture 39" descr="bd07153_"/>
          <p:cNvPicPr>
            <a:picLocks noChangeAspect="1" noChangeArrowheads="1"/>
          </p:cNvPicPr>
          <p:nvPr/>
        </p:nvPicPr>
        <p:blipFill>
          <a:blip r:embed="rId4"/>
          <a:srcRect/>
          <a:stretch>
            <a:fillRect/>
          </a:stretch>
        </p:blipFill>
        <p:spPr bwMode="auto">
          <a:xfrm>
            <a:off x="5357818" y="1922475"/>
            <a:ext cx="642942" cy="945573"/>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40" name="Oval 39"/>
          <p:cNvSpPr/>
          <p:nvPr/>
        </p:nvSpPr>
        <p:spPr>
          <a:xfrm>
            <a:off x="5072066" y="1779599"/>
            <a:ext cx="1214446" cy="1143008"/>
          </a:xfrm>
          <a:prstGeom prst="ellipse">
            <a:avLst/>
          </a:prstGeom>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41" name="Rectangle 40"/>
          <p:cNvSpPr/>
          <p:nvPr/>
        </p:nvSpPr>
        <p:spPr>
          <a:xfrm>
            <a:off x="0" y="1779599"/>
            <a:ext cx="9144000" cy="1285884"/>
          </a:xfrm>
          <a:prstGeom prst="rect">
            <a:avLst/>
          </a:prstGeom>
          <a:solidFill>
            <a:schemeClr val="accent6">
              <a:lumMod val="75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42" name="Rectangle 41"/>
          <p:cNvSpPr/>
          <p:nvPr/>
        </p:nvSpPr>
        <p:spPr>
          <a:xfrm>
            <a:off x="-32" y="3065483"/>
            <a:ext cx="9144000" cy="1428760"/>
          </a:xfrm>
          <a:prstGeom prst="rect">
            <a:avLst/>
          </a:prstGeom>
          <a:solidFill>
            <a:schemeClr val="accent5">
              <a:lumMod val="60000"/>
              <a:lumOff val="40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dirty="0"/>
          </a:p>
        </p:txBody>
      </p:sp>
      <p:sp>
        <p:nvSpPr>
          <p:cNvPr id="43" name="Rectangle 42"/>
          <p:cNvSpPr/>
          <p:nvPr/>
        </p:nvSpPr>
        <p:spPr>
          <a:xfrm>
            <a:off x="-32" y="4494243"/>
            <a:ext cx="9144000" cy="2286016"/>
          </a:xfrm>
          <a:prstGeom prst="rect">
            <a:avLst/>
          </a:prstGeom>
          <a:solidFill>
            <a:schemeClr val="accent5">
              <a:lumMod val="60000"/>
              <a:lumOff val="40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dirty="0"/>
          </a:p>
        </p:txBody>
      </p:sp>
      <p:sp>
        <p:nvSpPr>
          <p:cNvPr id="44" name="TextBox 43"/>
          <p:cNvSpPr txBox="1"/>
          <p:nvPr/>
        </p:nvSpPr>
        <p:spPr>
          <a:xfrm>
            <a:off x="6858016" y="6137317"/>
            <a:ext cx="2286016" cy="646331"/>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bodyPr>
          <a:lstStyle/>
          <a:p>
            <a:pPr algn="r" fontAlgn="auto">
              <a:spcBef>
                <a:spcPts val="0"/>
              </a:spcBef>
              <a:spcAft>
                <a:spcPts val="0"/>
              </a:spcAft>
              <a:defRPr/>
            </a:pPr>
            <a:r>
              <a:rPr lang="id-ID" sz="3600" dirty="0">
                <a:latin typeface="+mn-lt"/>
                <a:cs typeface="+mn-cs"/>
              </a:rPr>
              <a:t>ASURANSI</a:t>
            </a:r>
          </a:p>
        </p:txBody>
      </p:sp>
      <p:sp>
        <p:nvSpPr>
          <p:cNvPr id="45" name="TextBox 44"/>
          <p:cNvSpPr txBox="1"/>
          <p:nvPr/>
        </p:nvSpPr>
        <p:spPr>
          <a:xfrm>
            <a:off x="6500826" y="3851301"/>
            <a:ext cx="2643174" cy="646331"/>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bodyPr>
          <a:lstStyle/>
          <a:p>
            <a:pPr algn="r" fontAlgn="auto">
              <a:spcBef>
                <a:spcPts val="0"/>
              </a:spcBef>
              <a:spcAft>
                <a:spcPts val="0"/>
              </a:spcAft>
              <a:defRPr/>
            </a:pPr>
            <a:r>
              <a:rPr lang="id-ID" sz="3600" dirty="0">
                <a:latin typeface="+mn-lt"/>
                <a:cs typeface="+mn-cs"/>
              </a:rPr>
              <a:t>REASURANSI</a:t>
            </a:r>
          </a:p>
        </p:txBody>
      </p:sp>
      <p:sp>
        <p:nvSpPr>
          <p:cNvPr id="46" name="TextBox 45"/>
          <p:cNvSpPr txBox="1"/>
          <p:nvPr/>
        </p:nvSpPr>
        <p:spPr>
          <a:xfrm>
            <a:off x="6500858" y="2422541"/>
            <a:ext cx="2643174" cy="646331"/>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bodyPr>
          <a:lstStyle/>
          <a:p>
            <a:pPr algn="r" fontAlgn="auto">
              <a:spcBef>
                <a:spcPts val="0"/>
              </a:spcBef>
              <a:spcAft>
                <a:spcPts val="0"/>
              </a:spcAft>
              <a:defRPr/>
            </a:pPr>
            <a:r>
              <a:rPr lang="id-ID" sz="3600" dirty="0">
                <a:latin typeface="+mn-lt"/>
                <a:cs typeface="+mn-cs"/>
              </a:rPr>
              <a:t>RETROSESI</a:t>
            </a:r>
          </a:p>
        </p:txBody>
      </p:sp>
      <p:cxnSp>
        <p:nvCxnSpPr>
          <p:cNvPr id="48" name="Straight Arrow Connector 47"/>
          <p:cNvCxnSpPr/>
          <p:nvPr/>
        </p:nvCxnSpPr>
        <p:spPr>
          <a:xfrm flipV="1">
            <a:off x="2500313" y="4065612"/>
            <a:ext cx="571500" cy="500063"/>
          </a:xfrm>
          <a:prstGeom prst="straightConnector1">
            <a:avLst/>
          </a:prstGeom>
          <a:ln w="28575">
            <a:headEnd type="arrow"/>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rot="10800000">
            <a:off x="4357688" y="3994175"/>
            <a:ext cx="1071562" cy="571500"/>
          </a:xfrm>
          <a:prstGeom prst="straightConnector1">
            <a:avLst/>
          </a:prstGeom>
          <a:ln w="28575">
            <a:headEnd type="arrow"/>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flipV="1">
            <a:off x="4214813" y="2636862"/>
            <a:ext cx="857250" cy="714375"/>
          </a:xfrm>
          <a:prstGeom prst="straightConnector1">
            <a:avLst/>
          </a:prstGeom>
          <a:ln w="28575">
            <a:headEnd type="arrow"/>
            <a:tailEnd type="arrow"/>
          </a:ln>
        </p:spPr>
        <p:style>
          <a:lnRef idx="1">
            <a:schemeClr val="accent1"/>
          </a:lnRef>
          <a:fillRef idx="0">
            <a:schemeClr val="accent1"/>
          </a:fillRef>
          <a:effectRef idx="0">
            <a:schemeClr val="accent1"/>
          </a:effectRef>
          <a:fontRef idx="minor">
            <a:schemeClr val="tx1"/>
          </a:fontRef>
        </p:style>
      </p:cxnSp>
      <p:sp>
        <p:nvSpPr>
          <p:cNvPr id="11286" name="TextBox 24"/>
          <p:cNvSpPr txBox="1">
            <a:spLocks noChangeArrowheads="1"/>
          </p:cNvSpPr>
          <p:nvPr/>
        </p:nvSpPr>
        <p:spPr bwMode="auto">
          <a:xfrm rot="-2693231">
            <a:off x="2065338" y="3986237"/>
            <a:ext cx="938212" cy="368300"/>
          </a:xfrm>
          <a:prstGeom prst="rect">
            <a:avLst/>
          </a:prstGeom>
          <a:noFill/>
          <a:ln w="9525">
            <a:noFill/>
            <a:miter lim="800000"/>
            <a:headEnd/>
            <a:tailEnd/>
          </a:ln>
        </p:spPr>
        <p:txBody>
          <a:bodyPr wrap="none">
            <a:spAutoFit/>
          </a:bodyPr>
          <a:lstStyle/>
          <a:p>
            <a:r>
              <a:rPr lang="id-ID">
                <a:latin typeface="Calibri" pitchFamily="34" charset="0"/>
              </a:rPr>
              <a:t>Transfer</a:t>
            </a:r>
          </a:p>
        </p:txBody>
      </p:sp>
      <p:sp>
        <p:nvSpPr>
          <p:cNvPr id="11287" name="TextBox 25"/>
          <p:cNvSpPr txBox="1">
            <a:spLocks noChangeArrowheads="1"/>
          </p:cNvSpPr>
          <p:nvPr/>
        </p:nvSpPr>
        <p:spPr bwMode="auto">
          <a:xfrm rot="-2524209">
            <a:off x="3922713" y="2628925"/>
            <a:ext cx="938212" cy="368300"/>
          </a:xfrm>
          <a:prstGeom prst="rect">
            <a:avLst/>
          </a:prstGeom>
          <a:noFill/>
          <a:ln w="9525">
            <a:noFill/>
            <a:miter lim="800000"/>
            <a:headEnd/>
            <a:tailEnd/>
          </a:ln>
        </p:spPr>
        <p:txBody>
          <a:bodyPr wrap="none">
            <a:spAutoFit/>
          </a:bodyPr>
          <a:lstStyle/>
          <a:p>
            <a:r>
              <a:rPr lang="id-ID">
                <a:latin typeface="Calibri" pitchFamily="34" charset="0"/>
              </a:rPr>
              <a:t>Transfer</a:t>
            </a:r>
          </a:p>
        </p:txBody>
      </p:sp>
      <p:sp>
        <p:nvSpPr>
          <p:cNvPr id="11288" name="TextBox 26"/>
          <p:cNvSpPr txBox="1">
            <a:spLocks noChangeArrowheads="1"/>
          </p:cNvSpPr>
          <p:nvPr/>
        </p:nvSpPr>
        <p:spPr bwMode="auto">
          <a:xfrm rot="12428188">
            <a:off x="4494213" y="3914800"/>
            <a:ext cx="938212" cy="368300"/>
          </a:xfrm>
          <a:prstGeom prst="rect">
            <a:avLst/>
          </a:prstGeom>
          <a:noFill/>
          <a:ln w="9525">
            <a:noFill/>
            <a:miter lim="800000"/>
            <a:headEnd/>
            <a:tailEnd/>
          </a:ln>
        </p:spPr>
        <p:txBody>
          <a:bodyPr wrap="none">
            <a:spAutoFit/>
          </a:bodyPr>
          <a:lstStyle/>
          <a:p>
            <a:r>
              <a:rPr lang="id-ID" dirty="0">
                <a:latin typeface="Calibri" pitchFamily="34" charset="0"/>
              </a:rPr>
              <a:t>Transfer</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nvGraphicFramePr>
        <p:xfrm>
          <a:off x="457200" y="857232"/>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pPr>
              <a:defRPr/>
            </a:pPr>
            <a:fld id="{646B67B0-CFC5-400D-9AE9-BCBB7936394C}" type="slidenum">
              <a:rPr lang="id-ID"/>
              <a:pPr>
                <a:defRPr/>
              </a:pPr>
              <a:t>15</a:t>
            </a:fld>
            <a:endParaRPr lang="id-ID"/>
          </a:p>
        </p:txBody>
      </p:sp>
      <p:graphicFrame>
        <p:nvGraphicFramePr>
          <p:cNvPr id="9" name="Diagram 8"/>
          <p:cNvGraphicFramePr/>
          <p:nvPr/>
        </p:nvGraphicFramePr>
        <p:xfrm>
          <a:off x="714348" y="1643050"/>
          <a:ext cx="7696200" cy="471490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5" name="Folded Corner 4"/>
          <p:cNvSpPr/>
          <p:nvPr/>
        </p:nvSpPr>
        <p:spPr>
          <a:xfrm>
            <a:off x="714348" y="2000240"/>
            <a:ext cx="7715304" cy="4786346"/>
          </a:xfrm>
          <a:prstGeom prst="foldedCorner">
            <a:avLst>
              <a:gd name="adj" fmla="val 13155"/>
            </a:avLst>
          </a:prstGeom>
          <a:blipFill>
            <a:blip r:embed="rId1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id-ID" b="1" dirty="0">
              <a:solidFill>
                <a:schemeClr val="bg2">
                  <a:lumMod val="10000"/>
                </a:schemeClr>
              </a:solidFill>
            </a:endParaRPr>
          </a:p>
          <a:p>
            <a:pPr fontAlgn="auto">
              <a:spcBef>
                <a:spcPts val="0"/>
              </a:spcBef>
              <a:spcAft>
                <a:spcPts val="0"/>
              </a:spcAft>
              <a:defRPr/>
            </a:pPr>
            <a:endParaRPr lang="id-ID" b="1" dirty="0">
              <a:solidFill>
                <a:schemeClr val="bg2">
                  <a:lumMod val="10000"/>
                </a:schemeClr>
              </a:solidFill>
            </a:endParaRPr>
          </a:p>
          <a:p>
            <a:pPr algn="ctr" fontAlgn="auto">
              <a:spcBef>
                <a:spcPts val="0"/>
              </a:spcBef>
              <a:spcAft>
                <a:spcPts val="0"/>
              </a:spcAft>
              <a:defRPr/>
            </a:pPr>
            <a:endParaRPr lang="id-ID" b="1" dirty="0">
              <a:solidFill>
                <a:schemeClr val="bg2">
                  <a:lumMod val="10000"/>
                </a:schemeClr>
              </a:solidFill>
            </a:endParaRPr>
          </a:p>
          <a:p>
            <a:pPr algn="ctr" fontAlgn="auto">
              <a:spcBef>
                <a:spcPts val="0"/>
              </a:spcBef>
              <a:spcAft>
                <a:spcPts val="0"/>
              </a:spcAft>
              <a:defRPr/>
            </a:pPr>
            <a:r>
              <a:rPr lang="id-ID" b="1" dirty="0">
                <a:solidFill>
                  <a:schemeClr val="bg2">
                    <a:lumMod val="10000"/>
                  </a:schemeClr>
                </a:solidFill>
              </a:rPr>
              <a:t>Perintah untuk Saling Bekerjasama &amp; Bantu membantu</a:t>
            </a:r>
          </a:p>
          <a:p>
            <a:pPr algn="ctr" fontAlgn="auto">
              <a:spcBef>
                <a:spcPts val="0"/>
              </a:spcBef>
              <a:spcAft>
                <a:spcPts val="0"/>
              </a:spcAft>
              <a:defRPr/>
            </a:pPr>
            <a:r>
              <a:rPr lang="id-ID" b="1" dirty="0">
                <a:solidFill>
                  <a:schemeClr val="bg2">
                    <a:lumMod val="10000"/>
                  </a:schemeClr>
                </a:solidFill>
              </a:rPr>
              <a:t>(QS. Al-Maidah Ayat 2)</a:t>
            </a:r>
          </a:p>
          <a:p>
            <a:pPr fontAlgn="auto">
              <a:spcBef>
                <a:spcPts val="0"/>
              </a:spcBef>
              <a:spcAft>
                <a:spcPts val="0"/>
              </a:spcAft>
              <a:buFont typeface="Wingdings" pitchFamily="2" charset="2"/>
              <a:buNone/>
              <a:defRPr/>
            </a:pPr>
            <a:r>
              <a:rPr lang="id-ID" b="1" dirty="0">
                <a:solidFill>
                  <a:schemeClr val="bg2">
                    <a:lumMod val="10000"/>
                  </a:schemeClr>
                </a:solidFill>
              </a:rPr>
              <a:t>	</a:t>
            </a:r>
          </a:p>
          <a:p>
            <a:pPr fontAlgn="auto">
              <a:spcBef>
                <a:spcPts val="0"/>
              </a:spcBef>
              <a:spcAft>
                <a:spcPts val="0"/>
              </a:spcAft>
              <a:buFont typeface="Wingdings" pitchFamily="2" charset="2"/>
              <a:buNone/>
              <a:defRPr/>
            </a:pPr>
            <a:r>
              <a:rPr lang="id-ID" dirty="0">
                <a:solidFill>
                  <a:schemeClr val="bg2">
                    <a:lumMod val="10000"/>
                  </a:schemeClr>
                </a:solidFill>
              </a:rPr>
              <a:t>“Hai orang-orang yang beriman, janganlah kamu melanggar syiar-syiar Allah, dan jangan melanggar kehormatan bulan-bulan haram, jangan mengganggu binatang hadya dan binatang-binatang qalaid, dan jangan pula mengganggu orang-orang yang mengunjungi Baitullah sedang mereka mencari karunia dan keridhoan dari Tuhannya dan apabila kamu telah menyelesaikan ibadah haji, maka bolehlah berburu. Dan jangan sekali-kali kebencian kamu kepada sesuatu kaum karena mereka menghalang-halangi kamu dari Masjidil Haram, mendorongmu berbuat aniaya (kepada mereka). </a:t>
            </a:r>
            <a:r>
              <a:rPr lang="id-ID"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Dan tolong menolonglah kamu dalam kebaikan dan takwa, dan janganlah tolong-menolong dalam berbuat dosa dan pelanggaran.</a:t>
            </a:r>
            <a:r>
              <a:rPr lang="id-ID" dirty="0">
                <a:solidFill>
                  <a:schemeClr val="bg2">
                    <a:lumMod val="10000"/>
                  </a:schemeClr>
                </a:solidFill>
              </a:rPr>
              <a:t> Dan bertakwalah kamu kepada Allah, sesungguhnya Allah amat berat Siksanya”. </a:t>
            </a:r>
          </a:p>
          <a:p>
            <a:pPr fontAlgn="auto">
              <a:spcBef>
                <a:spcPts val="0"/>
              </a:spcBef>
              <a:spcAft>
                <a:spcPts val="0"/>
              </a:spcAft>
              <a:buFont typeface="Wingdings" pitchFamily="2" charset="2"/>
              <a:buNone/>
              <a:defRPr/>
            </a:pPr>
            <a:r>
              <a:rPr lang="id-ID" dirty="0">
                <a:solidFill>
                  <a:schemeClr val="bg2">
                    <a:lumMod val="10000"/>
                  </a:schemeClr>
                </a:solidFill>
              </a:rPr>
              <a:t>	`</a:t>
            </a:r>
            <a:endParaRPr lang="en-US" b="1" dirty="0">
              <a:solidFill>
                <a:schemeClr val="bg2">
                  <a:lumMod val="1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graphicEl>
                                              <a:dgm id="{0FFC2C2E-943B-4ECC-88A4-49ED70BD364B}"/>
                                            </p:graphicEl>
                                          </p:spTgt>
                                        </p:tgtEl>
                                        <p:attrNameLst>
                                          <p:attrName>style.visibility</p:attrName>
                                        </p:attrNameLst>
                                      </p:cBhvr>
                                      <p:to>
                                        <p:strVal val="visible"/>
                                      </p:to>
                                    </p:set>
                                    <p:animEffect transition="in" filter="fade">
                                      <p:cBhvr>
                                        <p:cTn id="12" dur="2000"/>
                                        <p:tgtEl>
                                          <p:spTgt spid="9">
                                            <p:graphicEl>
                                              <a:dgm id="{0FFC2C2E-943B-4ECC-88A4-49ED70BD364B}"/>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1"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3000" fill="hold"/>
                                        <p:tgtEl>
                                          <p:spTgt spid="5"/>
                                        </p:tgtEl>
                                        <p:attrNameLst>
                                          <p:attrName>ppt_x</p:attrName>
                                        </p:attrNameLst>
                                      </p:cBhvr>
                                      <p:tavLst>
                                        <p:tav tm="0">
                                          <p:val>
                                            <p:strVal val="#ppt_x"/>
                                          </p:val>
                                        </p:tav>
                                        <p:tav tm="100000">
                                          <p:val>
                                            <p:strVal val="#ppt_x"/>
                                          </p:val>
                                        </p:tav>
                                      </p:tavLst>
                                    </p:anim>
                                    <p:anim calcmode="lin" valueType="num">
                                      <p:cBhvr additive="base">
                                        <p:cTn id="18" dur="3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xit" presetSubtype="4" fill="hold" grpId="0" nodeType="clickEffect">
                                  <p:stCondLst>
                                    <p:cond delay="0"/>
                                  </p:stCondLst>
                                  <p:childTnLst>
                                    <p:anim calcmode="lin" valueType="num">
                                      <p:cBhvr additive="base">
                                        <p:cTn id="22" dur="3000"/>
                                        <p:tgtEl>
                                          <p:spTgt spid="5"/>
                                        </p:tgtEl>
                                        <p:attrNameLst>
                                          <p:attrName>ppt_x</p:attrName>
                                        </p:attrNameLst>
                                      </p:cBhvr>
                                      <p:tavLst>
                                        <p:tav tm="0">
                                          <p:val>
                                            <p:strVal val="ppt_x"/>
                                          </p:val>
                                        </p:tav>
                                        <p:tav tm="100000">
                                          <p:val>
                                            <p:strVal val="ppt_x"/>
                                          </p:val>
                                        </p:tav>
                                      </p:tavLst>
                                    </p:anim>
                                    <p:anim calcmode="lin" valueType="num">
                                      <p:cBhvr additive="base">
                                        <p:cTn id="23" dur="3000"/>
                                        <p:tgtEl>
                                          <p:spTgt spid="5"/>
                                        </p:tgtEl>
                                        <p:attrNameLst>
                                          <p:attrName>ppt_y</p:attrName>
                                        </p:attrNameLst>
                                      </p:cBhvr>
                                      <p:tavLst>
                                        <p:tav tm="0">
                                          <p:val>
                                            <p:strVal val="ppt_y"/>
                                          </p:val>
                                        </p:tav>
                                        <p:tav tm="100000">
                                          <p:val>
                                            <p:strVal val="1+ppt_h/2"/>
                                          </p:val>
                                        </p:tav>
                                      </p:tavLst>
                                    </p:anim>
                                    <p:set>
                                      <p:cBhvr>
                                        <p:cTn id="24" dur="1" fill="hold">
                                          <p:stCondLst>
                                            <p:cond delay="2999"/>
                                          </p:stCondLst>
                                        </p:cTn>
                                        <p:tgtEl>
                                          <p:spTgt spid="5"/>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9">
                                            <p:graphicEl>
                                              <a:dgm id="{E59F3133-86E9-4CFB-9C80-4EEDA0C5BBA8}"/>
                                            </p:graphicEl>
                                          </p:spTgt>
                                        </p:tgtEl>
                                        <p:attrNameLst>
                                          <p:attrName>style.visibility</p:attrName>
                                        </p:attrNameLst>
                                      </p:cBhvr>
                                      <p:to>
                                        <p:strVal val="visible"/>
                                      </p:to>
                                    </p:set>
                                    <p:animEffect transition="in" filter="fade">
                                      <p:cBhvr>
                                        <p:cTn id="29" dur="2000"/>
                                        <p:tgtEl>
                                          <p:spTgt spid="9">
                                            <p:graphicEl>
                                              <a:dgm id="{E59F3133-86E9-4CFB-9C80-4EEDA0C5BBA8}"/>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Graphic spid="9" grpId="0">
        <p:bldSub>
          <a:bldDgm bld="one"/>
        </p:bldSub>
      </p:bldGraphic>
      <p:bldP spid="5" grpId="0" animBg="1"/>
      <p:bldP spid="5"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3789"/>
            <a:ext cx="8229600" cy="1143000"/>
          </a:xfrm>
        </p:spPr>
        <p:txBody>
          <a:bodyPr/>
          <a:lstStyle/>
          <a:p>
            <a:endParaRPr lang="en-US" dirty="0"/>
          </a:p>
        </p:txBody>
      </p:sp>
      <p:grpSp>
        <p:nvGrpSpPr>
          <p:cNvPr id="3" name="Content Placeholder 8"/>
          <p:cNvGrpSpPr>
            <a:grpSpLocks noGrp="1"/>
          </p:cNvGrpSpPr>
          <p:nvPr/>
        </p:nvGrpSpPr>
        <p:grpSpPr>
          <a:xfrm>
            <a:off x="457200" y="4446613"/>
            <a:ext cx="8229600" cy="2125659"/>
            <a:chOff x="0" y="2801562"/>
            <a:chExt cx="7696200" cy="1783884"/>
          </a:xfrm>
          <a:scene3d>
            <a:camera prst="orthographicFront"/>
            <a:lightRig rig="threePt" dir="t">
              <a:rot lat="0" lon="0" rev="7500000"/>
            </a:lightRig>
          </a:scene3d>
        </p:grpSpPr>
        <p:sp>
          <p:nvSpPr>
            <p:cNvPr id="10" name="Rounded Rectangle 9"/>
            <p:cNvSpPr/>
            <p:nvPr/>
          </p:nvSpPr>
          <p:spPr>
            <a:xfrm>
              <a:off x="0" y="2801562"/>
              <a:ext cx="7696200" cy="1783884"/>
            </a:xfrm>
            <a:prstGeom prst="roundRect">
              <a:avLst/>
            </a:prstGeom>
            <a:solidFill>
              <a:schemeClr val="bg1">
                <a:lumMod val="85000"/>
              </a:schemeClr>
            </a:solidFill>
            <a:sp3d prstMaterial="plastic">
              <a:bevelT w="127000" h="25400" prst="relaxedInset"/>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1" name="Rounded Rectangle 4"/>
            <p:cNvSpPr/>
            <p:nvPr/>
          </p:nvSpPr>
          <p:spPr>
            <a:xfrm>
              <a:off x="87082" y="2888644"/>
              <a:ext cx="7522036" cy="160972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64770" tIns="64770" rIns="64770" bIns="64770" numCol="1" spcCol="1270" anchor="ctr" anchorCtr="0">
              <a:noAutofit/>
              <a:scene3d>
                <a:camera prst="orthographicFront"/>
                <a:lightRig rig="glow" dir="tl">
                  <a:rot lat="0" lon="0" rev="5400000"/>
                </a:lightRig>
              </a:scene3d>
              <a:sp3d contourW="12700">
                <a:bevelT w="25400" h="25400"/>
                <a:contourClr>
                  <a:schemeClr val="accent6">
                    <a:shade val="73000"/>
                  </a:schemeClr>
                </a:contourClr>
              </a:sp3d>
            </a:bodyPr>
            <a:lstStyle/>
            <a:p>
              <a:pPr algn="ctr" defTabSz="755650">
                <a:lnSpc>
                  <a:spcPct val="90000"/>
                </a:lnSpc>
                <a:spcAft>
                  <a:spcPct val="35000"/>
                </a:spcAft>
              </a:pPr>
              <a:r>
                <a:rPr lang="en-US" sz="2000"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rPr>
                <a:t>“</a:t>
              </a:r>
              <a:r>
                <a:rPr lang="en-US" sz="2000" dirty="0" err="1" smtClean="0">
                  <a:solidFill>
                    <a:srgbClr val="DA9952"/>
                  </a:solidFill>
                  <a:effectLst>
                    <a:outerShdw blurRad="38100" dist="38100" dir="2700000" algn="tl">
                      <a:srgbClr val="000000">
                        <a:alpha val="43137"/>
                      </a:srgbClr>
                    </a:outerShdw>
                  </a:effectLst>
                </a:rPr>
                <a:t>Asuransi</a:t>
              </a:r>
              <a:r>
                <a:rPr lang="en-US" sz="2000" dirty="0" smtClean="0">
                  <a:solidFill>
                    <a:srgbClr val="DA9952"/>
                  </a:solidFill>
                  <a:effectLst>
                    <a:outerShdw blurRad="38100" dist="38100" dir="2700000" algn="tl">
                      <a:srgbClr val="000000">
                        <a:alpha val="43137"/>
                      </a:srgbClr>
                    </a:outerShdw>
                  </a:effectLst>
                </a:rPr>
                <a:t> </a:t>
              </a:r>
              <a:r>
                <a:rPr lang="en-US" sz="2000" dirty="0" err="1" smtClean="0">
                  <a:solidFill>
                    <a:srgbClr val="DA9952"/>
                  </a:solidFill>
                  <a:effectLst>
                    <a:outerShdw blurRad="38100" dist="38100" dir="2700000" algn="tl">
                      <a:srgbClr val="000000">
                        <a:alpha val="43137"/>
                      </a:srgbClr>
                    </a:outerShdw>
                  </a:effectLst>
                </a:rPr>
                <a:t>berdasarkan</a:t>
              </a:r>
              <a:r>
                <a:rPr lang="en-US" sz="2000" dirty="0" smtClean="0">
                  <a:solidFill>
                    <a:srgbClr val="DA9952"/>
                  </a:solidFill>
                  <a:effectLst>
                    <a:outerShdw blurRad="38100" dist="38100" dir="2700000" algn="tl">
                      <a:srgbClr val="000000">
                        <a:alpha val="43137"/>
                      </a:srgbClr>
                    </a:outerShdw>
                  </a:effectLst>
                </a:rPr>
                <a:t> </a:t>
              </a:r>
              <a:r>
                <a:rPr lang="en-US" sz="2000" dirty="0" err="1" smtClean="0">
                  <a:solidFill>
                    <a:srgbClr val="DA9952"/>
                  </a:solidFill>
                  <a:effectLst>
                    <a:outerShdw blurRad="38100" dist="38100" dir="2700000" algn="tl">
                      <a:srgbClr val="000000">
                        <a:alpha val="43137"/>
                      </a:srgbClr>
                    </a:outerShdw>
                  </a:effectLst>
                </a:rPr>
                <a:t>prinsip</a:t>
              </a:r>
              <a:r>
                <a:rPr lang="en-US" sz="2000" dirty="0" smtClean="0">
                  <a:solidFill>
                    <a:srgbClr val="DA9952"/>
                  </a:solidFill>
                  <a:effectLst>
                    <a:outerShdw blurRad="38100" dist="38100" dir="2700000" algn="tl">
                      <a:srgbClr val="000000">
                        <a:alpha val="43137"/>
                      </a:srgbClr>
                    </a:outerShdw>
                  </a:effectLst>
                </a:rPr>
                <a:t> </a:t>
              </a:r>
              <a:r>
                <a:rPr lang="en-US" sz="2000" dirty="0" err="1" smtClean="0">
                  <a:solidFill>
                    <a:srgbClr val="DA9952"/>
                  </a:solidFill>
                  <a:effectLst>
                    <a:outerShdw blurRad="38100" dist="38100" dir="2700000" algn="tl">
                      <a:srgbClr val="000000">
                        <a:alpha val="43137"/>
                      </a:srgbClr>
                    </a:outerShdw>
                  </a:effectLst>
                </a:rPr>
                <a:t>syariah</a:t>
              </a:r>
              <a:r>
                <a:rPr lang="en-US" sz="2000" dirty="0" smtClean="0">
                  <a:solidFill>
                    <a:srgbClr val="DA9952"/>
                  </a:solidFill>
                  <a:effectLst>
                    <a:outerShdw blurRad="38100" dist="38100" dir="2700000" algn="tl">
                      <a:srgbClr val="000000">
                        <a:alpha val="43137"/>
                      </a:srgbClr>
                    </a:outerShdw>
                  </a:effectLst>
                </a:rPr>
                <a:t> </a:t>
              </a:r>
              <a:r>
                <a:rPr lang="en-US" sz="2000" dirty="0" err="1" smtClean="0">
                  <a:solidFill>
                    <a:srgbClr val="DA9952"/>
                  </a:solidFill>
                  <a:effectLst>
                    <a:outerShdw blurRad="38100" dist="38100" dir="2700000" algn="tl">
                      <a:srgbClr val="000000">
                        <a:alpha val="43137"/>
                      </a:srgbClr>
                    </a:outerShdw>
                  </a:effectLst>
                </a:rPr>
                <a:t>adalah</a:t>
              </a:r>
              <a:r>
                <a:rPr lang="en-US" sz="2000" dirty="0" smtClean="0">
                  <a:solidFill>
                    <a:srgbClr val="DA9952"/>
                  </a:solidFill>
                  <a:effectLst>
                    <a:outerShdw blurRad="38100" dist="38100" dir="2700000" algn="tl">
                      <a:srgbClr val="000000">
                        <a:alpha val="43137"/>
                      </a:srgbClr>
                    </a:outerShdw>
                  </a:effectLst>
                </a:rPr>
                <a:t> </a:t>
              </a:r>
              <a:r>
                <a:rPr lang="en-US" sz="2000" dirty="0" err="1" smtClean="0">
                  <a:solidFill>
                    <a:srgbClr val="DA9952"/>
                  </a:solidFill>
                  <a:effectLst>
                    <a:outerShdw blurRad="38100" dist="38100" dir="2700000" algn="tl">
                      <a:srgbClr val="000000">
                        <a:alpha val="43137"/>
                      </a:srgbClr>
                    </a:outerShdw>
                  </a:effectLst>
                </a:rPr>
                <a:t>usaha</a:t>
              </a:r>
              <a:r>
                <a:rPr lang="en-US" sz="2000" dirty="0" smtClean="0">
                  <a:solidFill>
                    <a:srgbClr val="DA9952"/>
                  </a:solidFill>
                  <a:effectLst>
                    <a:outerShdw blurRad="38100" dist="38100" dir="2700000" algn="tl">
                      <a:srgbClr val="000000">
                        <a:alpha val="43137"/>
                      </a:srgbClr>
                    </a:outerShdw>
                  </a:effectLst>
                </a:rPr>
                <a:t> </a:t>
              </a:r>
              <a:r>
                <a:rPr lang="en-US" sz="2000" dirty="0" err="1" smtClean="0">
                  <a:solidFill>
                    <a:srgbClr val="DA9952"/>
                  </a:solidFill>
                  <a:effectLst>
                    <a:outerShdw blurRad="38100" dist="38100" dir="2700000" algn="tl">
                      <a:srgbClr val="000000">
                        <a:alpha val="43137"/>
                      </a:srgbClr>
                    </a:outerShdw>
                  </a:effectLst>
                </a:rPr>
                <a:t>saling</a:t>
              </a:r>
              <a:r>
                <a:rPr lang="en-US" sz="2000" dirty="0" smtClean="0">
                  <a:solidFill>
                    <a:srgbClr val="DA9952"/>
                  </a:solidFill>
                  <a:effectLst>
                    <a:outerShdw blurRad="38100" dist="38100" dir="2700000" algn="tl">
                      <a:srgbClr val="000000">
                        <a:alpha val="43137"/>
                      </a:srgbClr>
                    </a:outerShdw>
                  </a:effectLst>
                </a:rPr>
                <a:t> </a:t>
              </a:r>
              <a:r>
                <a:rPr lang="en-US" sz="2000" dirty="0" err="1" smtClean="0">
                  <a:solidFill>
                    <a:srgbClr val="DA9952"/>
                  </a:solidFill>
                  <a:effectLst>
                    <a:outerShdw blurRad="38100" dist="38100" dir="2700000" algn="tl">
                      <a:srgbClr val="000000">
                        <a:alpha val="43137"/>
                      </a:srgbClr>
                    </a:outerShdw>
                  </a:effectLst>
                </a:rPr>
                <a:t>tolong</a:t>
              </a:r>
              <a:r>
                <a:rPr lang="en-US" sz="2000" dirty="0" smtClean="0">
                  <a:solidFill>
                    <a:srgbClr val="DA9952"/>
                  </a:solidFill>
                  <a:effectLst>
                    <a:outerShdw blurRad="38100" dist="38100" dir="2700000" algn="tl">
                      <a:srgbClr val="000000">
                        <a:alpha val="43137"/>
                      </a:srgbClr>
                    </a:outerShdw>
                  </a:effectLst>
                </a:rPr>
                <a:t> </a:t>
              </a:r>
              <a:r>
                <a:rPr lang="en-US" sz="2000" dirty="0" err="1" smtClean="0">
                  <a:solidFill>
                    <a:srgbClr val="DA9952"/>
                  </a:solidFill>
                  <a:effectLst>
                    <a:outerShdw blurRad="38100" dist="38100" dir="2700000" algn="tl">
                      <a:srgbClr val="000000">
                        <a:alpha val="43137"/>
                      </a:srgbClr>
                    </a:outerShdw>
                  </a:effectLst>
                </a:rPr>
                <a:t>menolong</a:t>
              </a:r>
              <a:r>
                <a:rPr lang="en-US" sz="2000" dirty="0" smtClean="0">
                  <a:solidFill>
                    <a:srgbClr val="DA9952"/>
                  </a:solidFill>
                  <a:effectLst>
                    <a:outerShdw blurRad="38100" dist="38100" dir="2700000" algn="tl">
                      <a:srgbClr val="000000">
                        <a:alpha val="43137"/>
                      </a:srgbClr>
                    </a:outerShdw>
                  </a:effectLst>
                </a:rPr>
                <a:t> </a:t>
              </a:r>
              <a:r>
                <a:rPr lang="en-US" sz="2000" i="1" dirty="0" smtClean="0">
                  <a:solidFill>
                    <a:srgbClr val="DA9952"/>
                  </a:solidFill>
                  <a:effectLst>
                    <a:outerShdw blurRad="38100" dist="38100" dir="2700000" algn="tl">
                      <a:srgbClr val="000000">
                        <a:alpha val="43137"/>
                      </a:srgbClr>
                    </a:outerShdw>
                  </a:effectLst>
                </a:rPr>
                <a:t>(</a:t>
              </a:r>
              <a:r>
                <a:rPr lang="en-US" sz="2000" i="1" dirty="0" err="1" smtClean="0">
                  <a:solidFill>
                    <a:srgbClr val="DA9952"/>
                  </a:solidFill>
                  <a:effectLst>
                    <a:outerShdw blurRad="38100" dist="38100" dir="2700000" algn="tl">
                      <a:srgbClr val="000000">
                        <a:alpha val="43137"/>
                      </a:srgbClr>
                    </a:outerShdw>
                  </a:effectLst>
                </a:rPr>
                <a:t>ta’awuni</a:t>
              </a:r>
              <a:r>
                <a:rPr lang="en-US" sz="2000" i="1" dirty="0" smtClean="0">
                  <a:solidFill>
                    <a:srgbClr val="DA9952"/>
                  </a:solidFill>
                  <a:effectLst>
                    <a:outerShdw blurRad="38100" dist="38100" dir="2700000" algn="tl">
                      <a:srgbClr val="000000">
                        <a:alpha val="43137"/>
                      </a:srgbClr>
                    </a:outerShdw>
                  </a:effectLst>
                </a:rPr>
                <a:t>) </a:t>
              </a:r>
              <a:r>
                <a:rPr lang="en-US" sz="2000" dirty="0" err="1" smtClean="0">
                  <a:solidFill>
                    <a:srgbClr val="DA9952"/>
                  </a:solidFill>
                  <a:effectLst>
                    <a:outerShdw blurRad="38100" dist="38100" dir="2700000" algn="tl">
                      <a:srgbClr val="000000">
                        <a:alpha val="43137"/>
                      </a:srgbClr>
                    </a:outerShdw>
                  </a:effectLst>
                </a:rPr>
                <a:t>dan</a:t>
              </a:r>
              <a:r>
                <a:rPr lang="en-US" sz="2000" dirty="0" smtClean="0">
                  <a:solidFill>
                    <a:srgbClr val="DA9952"/>
                  </a:solidFill>
                  <a:effectLst>
                    <a:outerShdw blurRad="38100" dist="38100" dir="2700000" algn="tl">
                      <a:srgbClr val="000000">
                        <a:alpha val="43137"/>
                      </a:srgbClr>
                    </a:outerShdw>
                  </a:effectLst>
                </a:rPr>
                <a:t> </a:t>
              </a:r>
              <a:r>
                <a:rPr lang="en-US" sz="2000" dirty="0" err="1" smtClean="0">
                  <a:solidFill>
                    <a:srgbClr val="DA9952"/>
                  </a:solidFill>
                  <a:effectLst>
                    <a:outerShdw blurRad="38100" dist="38100" dir="2700000" algn="tl">
                      <a:srgbClr val="000000">
                        <a:alpha val="43137"/>
                      </a:srgbClr>
                    </a:outerShdw>
                  </a:effectLst>
                </a:rPr>
                <a:t>melindungi</a:t>
              </a:r>
              <a:r>
                <a:rPr lang="en-US" sz="2000" dirty="0" smtClean="0">
                  <a:solidFill>
                    <a:srgbClr val="DA9952"/>
                  </a:solidFill>
                  <a:effectLst>
                    <a:outerShdw blurRad="38100" dist="38100" dir="2700000" algn="tl">
                      <a:srgbClr val="000000">
                        <a:alpha val="43137"/>
                      </a:srgbClr>
                    </a:outerShdw>
                  </a:effectLst>
                </a:rPr>
                <a:t> </a:t>
              </a:r>
              <a:r>
                <a:rPr lang="en-US" sz="2000" i="1" dirty="0" smtClean="0">
                  <a:solidFill>
                    <a:srgbClr val="DA9952"/>
                  </a:solidFill>
                  <a:effectLst>
                    <a:outerShdw blurRad="38100" dist="38100" dir="2700000" algn="tl">
                      <a:srgbClr val="000000">
                        <a:alpha val="43137"/>
                      </a:srgbClr>
                    </a:outerShdw>
                  </a:effectLst>
                </a:rPr>
                <a:t>(</a:t>
              </a:r>
              <a:r>
                <a:rPr lang="en-US" sz="2000" i="1" dirty="0" err="1" smtClean="0">
                  <a:solidFill>
                    <a:srgbClr val="DA9952"/>
                  </a:solidFill>
                  <a:effectLst>
                    <a:outerShdw blurRad="38100" dist="38100" dir="2700000" algn="tl">
                      <a:srgbClr val="000000">
                        <a:alpha val="43137"/>
                      </a:srgbClr>
                    </a:outerShdw>
                  </a:effectLst>
                </a:rPr>
                <a:t>takafuli</a:t>
              </a:r>
              <a:r>
                <a:rPr lang="en-US" sz="2000" i="1" dirty="0" smtClean="0">
                  <a:solidFill>
                    <a:srgbClr val="DA9952"/>
                  </a:solidFill>
                  <a:effectLst>
                    <a:outerShdw blurRad="38100" dist="38100" dir="2700000" algn="tl">
                      <a:srgbClr val="000000">
                        <a:alpha val="43137"/>
                      </a:srgbClr>
                    </a:outerShdw>
                  </a:effectLst>
                </a:rPr>
                <a:t>) </a:t>
              </a:r>
              <a:r>
                <a:rPr lang="en-US" sz="2000" dirty="0" err="1" smtClean="0">
                  <a:solidFill>
                    <a:srgbClr val="DA9952"/>
                  </a:solidFill>
                  <a:effectLst>
                    <a:outerShdw blurRad="38100" dist="38100" dir="2700000" algn="tl">
                      <a:srgbClr val="000000">
                        <a:alpha val="43137"/>
                      </a:srgbClr>
                    </a:outerShdw>
                  </a:effectLst>
                </a:rPr>
                <a:t>di</a:t>
              </a:r>
              <a:r>
                <a:rPr lang="en-US" sz="2000" dirty="0" smtClean="0">
                  <a:solidFill>
                    <a:srgbClr val="DA9952"/>
                  </a:solidFill>
                  <a:effectLst>
                    <a:outerShdw blurRad="38100" dist="38100" dir="2700000" algn="tl">
                      <a:srgbClr val="000000">
                        <a:alpha val="43137"/>
                      </a:srgbClr>
                    </a:outerShdw>
                  </a:effectLst>
                </a:rPr>
                <a:t> </a:t>
              </a:r>
              <a:r>
                <a:rPr lang="en-US" sz="2000" dirty="0" err="1" smtClean="0">
                  <a:solidFill>
                    <a:srgbClr val="DA9952"/>
                  </a:solidFill>
                  <a:effectLst>
                    <a:outerShdw blurRad="38100" dist="38100" dir="2700000" algn="tl">
                      <a:srgbClr val="000000">
                        <a:alpha val="43137"/>
                      </a:srgbClr>
                    </a:outerShdw>
                  </a:effectLst>
                </a:rPr>
                <a:t>antara</a:t>
              </a:r>
              <a:r>
                <a:rPr lang="en-US" sz="2000" dirty="0" smtClean="0">
                  <a:solidFill>
                    <a:srgbClr val="DA9952"/>
                  </a:solidFill>
                  <a:effectLst>
                    <a:outerShdw blurRad="38100" dist="38100" dir="2700000" algn="tl">
                      <a:srgbClr val="000000">
                        <a:alpha val="43137"/>
                      </a:srgbClr>
                    </a:outerShdw>
                  </a:effectLst>
                </a:rPr>
                <a:t> </a:t>
              </a:r>
              <a:r>
                <a:rPr lang="en-US" sz="2000" dirty="0" err="1" smtClean="0">
                  <a:solidFill>
                    <a:srgbClr val="DA9952"/>
                  </a:solidFill>
                  <a:effectLst>
                    <a:outerShdw blurRad="38100" dist="38100" dir="2700000" algn="tl">
                      <a:srgbClr val="000000">
                        <a:alpha val="43137"/>
                      </a:srgbClr>
                    </a:outerShdw>
                  </a:effectLst>
                </a:rPr>
                <a:t>para</a:t>
              </a:r>
              <a:r>
                <a:rPr lang="en-US" sz="2000" dirty="0" smtClean="0">
                  <a:solidFill>
                    <a:srgbClr val="DA9952"/>
                  </a:solidFill>
                  <a:effectLst>
                    <a:outerShdw blurRad="38100" dist="38100" dir="2700000" algn="tl">
                      <a:srgbClr val="000000">
                        <a:alpha val="43137"/>
                      </a:srgbClr>
                    </a:outerShdw>
                  </a:effectLst>
                </a:rPr>
                <a:t> </a:t>
              </a:r>
              <a:r>
                <a:rPr lang="en-US" sz="2000" dirty="0" err="1" smtClean="0">
                  <a:solidFill>
                    <a:srgbClr val="DA9952"/>
                  </a:solidFill>
                  <a:effectLst>
                    <a:outerShdw blurRad="38100" dist="38100" dir="2700000" algn="tl">
                      <a:srgbClr val="000000">
                        <a:alpha val="43137"/>
                      </a:srgbClr>
                    </a:outerShdw>
                  </a:effectLst>
                </a:rPr>
                <a:t>peserta</a:t>
              </a:r>
              <a:r>
                <a:rPr lang="en-US" sz="2000" dirty="0" smtClean="0">
                  <a:solidFill>
                    <a:srgbClr val="DA9952"/>
                  </a:solidFill>
                  <a:effectLst>
                    <a:outerShdw blurRad="38100" dist="38100" dir="2700000" algn="tl">
                      <a:srgbClr val="000000">
                        <a:alpha val="43137"/>
                      </a:srgbClr>
                    </a:outerShdw>
                  </a:effectLst>
                </a:rPr>
                <a:t> </a:t>
              </a:r>
              <a:r>
                <a:rPr lang="en-US" sz="2000" dirty="0" err="1" smtClean="0">
                  <a:solidFill>
                    <a:srgbClr val="DA9952"/>
                  </a:solidFill>
                  <a:effectLst>
                    <a:outerShdw blurRad="38100" dist="38100" dir="2700000" algn="tl">
                      <a:srgbClr val="000000">
                        <a:alpha val="43137"/>
                      </a:srgbClr>
                    </a:outerShdw>
                  </a:effectLst>
                </a:rPr>
                <a:t>melalui</a:t>
              </a:r>
              <a:r>
                <a:rPr lang="en-US" sz="2000" dirty="0" smtClean="0">
                  <a:solidFill>
                    <a:srgbClr val="DA9952"/>
                  </a:solidFill>
                  <a:effectLst>
                    <a:outerShdw blurRad="38100" dist="38100" dir="2700000" algn="tl">
                      <a:srgbClr val="000000">
                        <a:alpha val="43137"/>
                      </a:srgbClr>
                    </a:outerShdw>
                  </a:effectLst>
                </a:rPr>
                <a:t> </a:t>
              </a:r>
              <a:r>
                <a:rPr lang="en-US" sz="2000" dirty="0" err="1" smtClean="0">
                  <a:solidFill>
                    <a:srgbClr val="DA9952"/>
                  </a:solidFill>
                  <a:effectLst>
                    <a:outerShdw blurRad="38100" dist="38100" dir="2700000" algn="tl">
                      <a:srgbClr val="000000">
                        <a:alpha val="43137"/>
                      </a:srgbClr>
                    </a:outerShdw>
                  </a:effectLst>
                </a:rPr>
                <a:t>pembentukan</a:t>
              </a:r>
              <a:r>
                <a:rPr lang="en-US" sz="2000" dirty="0" smtClean="0">
                  <a:solidFill>
                    <a:srgbClr val="DA9952"/>
                  </a:solidFill>
                  <a:effectLst>
                    <a:outerShdw blurRad="38100" dist="38100" dir="2700000" algn="tl">
                      <a:srgbClr val="000000">
                        <a:alpha val="43137"/>
                      </a:srgbClr>
                    </a:outerShdw>
                  </a:effectLst>
                </a:rPr>
                <a:t> </a:t>
              </a:r>
              <a:r>
                <a:rPr lang="en-US" sz="2000" dirty="0" err="1" smtClean="0">
                  <a:solidFill>
                    <a:srgbClr val="DA9952"/>
                  </a:solidFill>
                  <a:effectLst>
                    <a:outerShdw blurRad="38100" dist="38100" dir="2700000" algn="tl">
                      <a:srgbClr val="000000">
                        <a:alpha val="43137"/>
                      </a:srgbClr>
                    </a:outerShdw>
                  </a:effectLst>
                </a:rPr>
                <a:t>kumpulan</a:t>
              </a:r>
              <a:r>
                <a:rPr lang="en-US" sz="2000" dirty="0" smtClean="0">
                  <a:solidFill>
                    <a:srgbClr val="DA9952"/>
                  </a:solidFill>
                  <a:effectLst>
                    <a:outerShdw blurRad="38100" dist="38100" dir="2700000" algn="tl">
                      <a:srgbClr val="000000">
                        <a:alpha val="43137"/>
                      </a:srgbClr>
                    </a:outerShdw>
                  </a:effectLst>
                </a:rPr>
                <a:t> </a:t>
              </a:r>
              <a:r>
                <a:rPr lang="en-US" sz="2000" dirty="0" err="1" smtClean="0">
                  <a:solidFill>
                    <a:srgbClr val="DA9952"/>
                  </a:solidFill>
                  <a:effectLst>
                    <a:outerShdw blurRad="38100" dist="38100" dir="2700000" algn="tl">
                      <a:srgbClr val="000000">
                        <a:alpha val="43137"/>
                      </a:srgbClr>
                    </a:outerShdw>
                  </a:effectLst>
                </a:rPr>
                <a:t>dana</a:t>
              </a:r>
              <a:r>
                <a:rPr lang="en-US" sz="2000" dirty="0" smtClean="0">
                  <a:solidFill>
                    <a:srgbClr val="DA9952"/>
                  </a:solidFill>
                  <a:effectLst>
                    <a:outerShdw blurRad="38100" dist="38100" dir="2700000" algn="tl">
                      <a:srgbClr val="000000">
                        <a:alpha val="43137"/>
                      </a:srgbClr>
                    </a:outerShdw>
                  </a:effectLst>
                </a:rPr>
                <a:t> (Dana </a:t>
              </a:r>
              <a:r>
                <a:rPr lang="en-US" sz="2000" i="1" dirty="0" err="1" smtClean="0">
                  <a:solidFill>
                    <a:srgbClr val="DA9952"/>
                  </a:solidFill>
                  <a:effectLst>
                    <a:outerShdw blurRad="38100" dist="38100" dir="2700000" algn="tl">
                      <a:srgbClr val="000000">
                        <a:alpha val="43137"/>
                      </a:srgbClr>
                    </a:outerShdw>
                  </a:effectLst>
                </a:rPr>
                <a:t>Tabarru</a:t>
              </a:r>
              <a:r>
                <a:rPr lang="en-US" sz="2000" i="1" dirty="0" smtClean="0">
                  <a:solidFill>
                    <a:srgbClr val="DA9952"/>
                  </a:solidFill>
                  <a:effectLst>
                    <a:outerShdw blurRad="38100" dist="38100" dir="2700000" algn="tl">
                      <a:srgbClr val="000000">
                        <a:alpha val="43137"/>
                      </a:srgbClr>
                    </a:outerShdw>
                  </a:effectLst>
                </a:rPr>
                <a:t>’</a:t>
              </a:r>
              <a:r>
                <a:rPr lang="en-US" sz="2000" dirty="0" smtClean="0">
                  <a:solidFill>
                    <a:srgbClr val="DA9952"/>
                  </a:solidFill>
                  <a:effectLst>
                    <a:outerShdw blurRad="38100" dist="38100" dir="2700000" algn="tl">
                      <a:srgbClr val="000000">
                        <a:alpha val="43137"/>
                      </a:srgbClr>
                    </a:outerShdw>
                  </a:effectLst>
                </a:rPr>
                <a:t>) yang </a:t>
              </a:r>
              <a:r>
                <a:rPr lang="en-US" sz="2000" dirty="0" err="1" smtClean="0">
                  <a:solidFill>
                    <a:srgbClr val="DA9952"/>
                  </a:solidFill>
                  <a:effectLst>
                    <a:outerShdw blurRad="38100" dist="38100" dir="2700000" algn="tl">
                      <a:srgbClr val="000000">
                        <a:alpha val="43137"/>
                      </a:srgbClr>
                    </a:outerShdw>
                  </a:effectLst>
                </a:rPr>
                <a:t>dikelola</a:t>
              </a:r>
              <a:r>
                <a:rPr lang="en-US" sz="2000" dirty="0" smtClean="0">
                  <a:solidFill>
                    <a:srgbClr val="DA9952"/>
                  </a:solidFill>
                  <a:effectLst>
                    <a:outerShdw blurRad="38100" dist="38100" dir="2700000" algn="tl">
                      <a:srgbClr val="000000">
                        <a:alpha val="43137"/>
                      </a:srgbClr>
                    </a:outerShdw>
                  </a:effectLst>
                </a:rPr>
                <a:t> </a:t>
              </a:r>
              <a:r>
                <a:rPr lang="en-US" sz="2000" dirty="0" err="1" smtClean="0">
                  <a:solidFill>
                    <a:srgbClr val="DA9952"/>
                  </a:solidFill>
                  <a:effectLst>
                    <a:outerShdw blurRad="38100" dist="38100" dir="2700000" algn="tl">
                      <a:srgbClr val="000000">
                        <a:alpha val="43137"/>
                      </a:srgbClr>
                    </a:outerShdw>
                  </a:effectLst>
                </a:rPr>
                <a:t>sesuai</a:t>
              </a:r>
              <a:r>
                <a:rPr lang="en-US" sz="2000" dirty="0" smtClean="0">
                  <a:solidFill>
                    <a:srgbClr val="DA9952"/>
                  </a:solidFill>
                  <a:effectLst>
                    <a:outerShdw blurRad="38100" dist="38100" dir="2700000" algn="tl">
                      <a:srgbClr val="000000">
                        <a:alpha val="43137"/>
                      </a:srgbClr>
                    </a:outerShdw>
                  </a:effectLst>
                </a:rPr>
                <a:t> </a:t>
              </a:r>
              <a:r>
                <a:rPr lang="en-US" sz="2000" dirty="0" err="1" smtClean="0">
                  <a:solidFill>
                    <a:srgbClr val="DA9952"/>
                  </a:solidFill>
                  <a:effectLst>
                    <a:outerShdw blurRad="38100" dist="38100" dir="2700000" algn="tl">
                      <a:srgbClr val="000000">
                        <a:alpha val="43137"/>
                      </a:srgbClr>
                    </a:outerShdw>
                  </a:effectLst>
                </a:rPr>
                <a:t>prinsip</a:t>
              </a:r>
              <a:r>
                <a:rPr lang="en-US" sz="2000" dirty="0" smtClean="0">
                  <a:solidFill>
                    <a:srgbClr val="DA9952"/>
                  </a:solidFill>
                  <a:effectLst>
                    <a:outerShdw blurRad="38100" dist="38100" dir="2700000" algn="tl">
                      <a:srgbClr val="000000">
                        <a:alpha val="43137"/>
                      </a:srgbClr>
                    </a:outerShdw>
                  </a:effectLst>
                </a:rPr>
                <a:t> </a:t>
              </a:r>
              <a:r>
                <a:rPr lang="en-US" sz="2000" dirty="0" err="1" smtClean="0">
                  <a:solidFill>
                    <a:srgbClr val="DA9952"/>
                  </a:solidFill>
                  <a:effectLst>
                    <a:outerShdw blurRad="38100" dist="38100" dir="2700000" algn="tl">
                      <a:srgbClr val="000000">
                        <a:alpha val="43137"/>
                      </a:srgbClr>
                    </a:outerShdw>
                  </a:effectLst>
                </a:rPr>
                <a:t>syariah</a:t>
              </a:r>
              <a:r>
                <a:rPr lang="en-US" sz="2000" dirty="0" smtClean="0">
                  <a:solidFill>
                    <a:srgbClr val="DA9952"/>
                  </a:solidFill>
                  <a:effectLst>
                    <a:outerShdw blurRad="38100" dist="38100" dir="2700000" algn="tl">
                      <a:srgbClr val="000000">
                        <a:alpha val="43137"/>
                      </a:srgbClr>
                    </a:outerShdw>
                  </a:effectLst>
                </a:rPr>
                <a:t> </a:t>
              </a:r>
              <a:r>
                <a:rPr lang="en-US" sz="2000" dirty="0" err="1" smtClean="0">
                  <a:solidFill>
                    <a:srgbClr val="DA9952"/>
                  </a:solidFill>
                  <a:effectLst>
                    <a:outerShdw blurRad="38100" dist="38100" dir="2700000" algn="tl">
                      <a:srgbClr val="000000">
                        <a:alpha val="43137"/>
                      </a:srgbClr>
                    </a:outerShdw>
                  </a:effectLst>
                </a:rPr>
                <a:t>untuk</a:t>
              </a:r>
              <a:r>
                <a:rPr lang="en-US" sz="2000" dirty="0" smtClean="0">
                  <a:solidFill>
                    <a:srgbClr val="DA9952"/>
                  </a:solidFill>
                  <a:effectLst>
                    <a:outerShdw blurRad="38100" dist="38100" dir="2700000" algn="tl">
                      <a:srgbClr val="000000">
                        <a:alpha val="43137"/>
                      </a:srgbClr>
                    </a:outerShdw>
                  </a:effectLst>
                </a:rPr>
                <a:t> </a:t>
              </a:r>
              <a:r>
                <a:rPr lang="en-US" sz="2000" dirty="0" err="1" smtClean="0">
                  <a:solidFill>
                    <a:srgbClr val="DA9952"/>
                  </a:solidFill>
                  <a:effectLst>
                    <a:outerShdw blurRad="38100" dist="38100" dir="2700000" algn="tl">
                      <a:srgbClr val="000000">
                        <a:alpha val="43137"/>
                      </a:srgbClr>
                    </a:outerShdw>
                  </a:effectLst>
                </a:rPr>
                <a:t>menghadapi</a:t>
              </a:r>
              <a:r>
                <a:rPr lang="en-US" sz="2000" dirty="0" smtClean="0">
                  <a:solidFill>
                    <a:srgbClr val="DA9952"/>
                  </a:solidFill>
                  <a:effectLst>
                    <a:outerShdw blurRad="38100" dist="38100" dir="2700000" algn="tl">
                      <a:srgbClr val="000000">
                        <a:alpha val="43137"/>
                      </a:srgbClr>
                    </a:outerShdw>
                  </a:effectLst>
                </a:rPr>
                <a:t> </a:t>
              </a:r>
              <a:r>
                <a:rPr lang="en-US" sz="2000" dirty="0" err="1" smtClean="0">
                  <a:solidFill>
                    <a:srgbClr val="DA9952"/>
                  </a:solidFill>
                  <a:effectLst>
                    <a:outerShdw blurRad="38100" dist="38100" dir="2700000" algn="tl">
                      <a:srgbClr val="000000">
                        <a:alpha val="43137"/>
                      </a:srgbClr>
                    </a:outerShdw>
                  </a:effectLst>
                </a:rPr>
                <a:t>risiko</a:t>
              </a:r>
              <a:r>
                <a:rPr lang="en-US" sz="2000" dirty="0" smtClean="0">
                  <a:solidFill>
                    <a:srgbClr val="DA9952"/>
                  </a:solidFill>
                  <a:effectLst>
                    <a:outerShdw blurRad="38100" dist="38100" dir="2700000" algn="tl">
                      <a:srgbClr val="000000">
                        <a:alpha val="43137"/>
                      </a:srgbClr>
                    </a:outerShdw>
                  </a:effectLst>
                </a:rPr>
                <a:t> </a:t>
              </a:r>
              <a:r>
                <a:rPr lang="en-US" sz="2000" dirty="0" err="1" smtClean="0">
                  <a:solidFill>
                    <a:srgbClr val="DA9952"/>
                  </a:solidFill>
                  <a:effectLst>
                    <a:outerShdw blurRad="38100" dist="38100" dir="2700000" algn="tl">
                      <a:srgbClr val="000000">
                        <a:alpha val="43137"/>
                      </a:srgbClr>
                    </a:outerShdw>
                  </a:effectLst>
                </a:rPr>
                <a:t>tertentu</a:t>
              </a:r>
              <a:r>
                <a:rPr lang="en-US" sz="2000" dirty="0" smtClean="0">
                  <a:solidFill>
                    <a:srgbClr val="DA9952"/>
                  </a:solidFill>
                  <a:effectLst>
                    <a:outerShdw blurRad="38100" dist="38100" dir="2700000" algn="tl">
                      <a:srgbClr val="000000">
                        <a:alpha val="43137"/>
                      </a:srgbClr>
                    </a:outerShdw>
                  </a:effectLst>
                </a:rPr>
                <a:t>.</a:t>
              </a:r>
            </a:p>
            <a:p>
              <a:pPr lvl="0" algn="ctr" defTabSz="755650" rtl="0">
                <a:lnSpc>
                  <a:spcPct val="90000"/>
                </a:lnSpc>
                <a:spcBef>
                  <a:spcPct val="0"/>
                </a:spcBef>
                <a:spcAft>
                  <a:spcPct val="35000"/>
                </a:spcAft>
              </a:pPr>
              <a:endPar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lvl="0" algn="ctr" defTabSz="755650">
                <a:lnSpc>
                  <a:spcPct val="90000"/>
                </a:lnSpc>
                <a:spcAft>
                  <a:spcPct val="35000"/>
                </a:spcAft>
              </a:pP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r>
                <a:rPr lang="en-US" sz="17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Peraturan</a:t>
              </a:r>
              <a:r>
                <a:rPr lang="en-US" sz="17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Menteri</a:t>
              </a:r>
              <a:r>
                <a:rPr lang="en-US" sz="17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Keuangan</a:t>
              </a:r>
              <a:r>
                <a:rPr lang="en-US" sz="17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No</a:t>
              </a:r>
              <a:r>
                <a:rPr lang="en-US" sz="17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18</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/PMK.010/2010) </a:t>
              </a:r>
              <a:endParaRPr lang="en-US" sz="17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grpSp>
      <p:sp>
        <p:nvSpPr>
          <p:cNvPr id="5" name="Slide Number Placeholder 4"/>
          <p:cNvSpPr>
            <a:spLocks noGrp="1"/>
          </p:cNvSpPr>
          <p:nvPr>
            <p:ph type="sldNum" sz="quarter" idx="12"/>
          </p:nvPr>
        </p:nvSpPr>
        <p:spPr>
          <a:xfrm>
            <a:off x="6553200" y="6564337"/>
            <a:ext cx="2133600" cy="365125"/>
          </a:xfrm>
        </p:spPr>
        <p:txBody>
          <a:bodyPr/>
          <a:lstStyle/>
          <a:p>
            <a:pPr>
              <a:defRPr/>
            </a:pPr>
            <a:fld id="{D592E577-A3D9-44A7-8AFD-FD1C2BD85571}" type="slidenum">
              <a:rPr lang="id-ID" smtClean="0"/>
              <a:pPr>
                <a:defRPr/>
              </a:pPr>
              <a:t>16</a:t>
            </a:fld>
            <a:endParaRPr lang="id-ID"/>
          </a:p>
        </p:txBody>
      </p:sp>
      <p:grpSp>
        <p:nvGrpSpPr>
          <p:cNvPr id="4" name="Group 5"/>
          <p:cNvGrpSpPr/>
          <p:nvPr/>
        </p:nvGrpSpPr>
        <p:grpSpPr>
          <a:xfrm>
            <a:off x="571472" y="2145182"/>
            <a:ext cx="8072494" cy="2212512"/>
            <a:chOff x="0" y="2801562"/>
            <a:chExt cx="7696200" cy="1783884"/>
          </a:xfrm>
          <a:scene3d>
            <a:camera prst="orthographicFront"/>
            <a:lightRig rig="threePt" dir="t">
              <a:rot lat="0" lon="0" rev="7500000"/>
            </a:lightRig>
          </a:scene3d>
        </p:grpSpPr>
        <p:sp>
          <p:nvSpPr>
            <p:cNvPr id="7" name="Rounded Rectangle 6"/>
            <p:cNvSpPr/>
            <p:nvPr/>
          </p:nvSpPr>
          <p:spPr>
            <a:xfrm>
              <a:off x="0" y="2801562"/>
              <a:ext cx="7696200" cy="1783884"/>
            </a:xfrm>
            <a:prstGeom prst="roundRect">
              <a:avLst/>
            </a:prstGeom>
            <a:solidFill>
              <a:schemeClr val="bg1">
                <a:lumMod val="85000"/>
              </a:schemeClr>
            </a:solidFill>
            <a:sp3d prstMaterial="plastic">
              <a:bevelT w="127000" h="25400" prst="relaxedInset"/>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8" name="Rounded Rectangle 4"/>
            <p:cNvSpPr/>
            <p:nvPr/>
          </p:nvSpPr>
          <p:spPr>
            <a:xfrm>
              <a:off x="87082" y="2888644"/>
              <a:ext cx="7522036" cy="160972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64770" tIns="64770" rIns="64770" bIns="64770" numCol="1" spcCol="1270" anchor="ctr" anchorCtr="0">
              <a:noAutofit/>
              <a:scene3d>
                <a:camera prst="orthographicFront"/>
                <a:lightRig rig="glow" dir="tl">
                  <a:rot lat="0" lon="0" rev="5400000"/>
                </a:lightRig>
              </a:scene3d>
              <a:sp3d contourW="12700">
                <a:bevelT w="25400" h="25400"/>
                <a:contourClr>
                  <a:schemeClr val="accent6">
                    <a:shade val="73000"/>
                  </a:schemeClr>
                </a:contourClr>
              </a:sp3d>
            </a:bodyPr>
            <a:lstStyle/>
            <a:p>
              <a:pPr lvl="0" algn="ctr" defTabSz="755650" rtl="0">
                <a:lnSpc>
                  <a:spcPct val="90000"/>
                </a:lnSpc>
                <a:spcBef>
                  <a:spcPct val="0"/>
                </a:spcBef>
                <a:spcAft>
                  <a:spcPct val="35000"/>
                </a:spcAft>
              </a:pP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Asuransi</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syariah</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Ta’min</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Takaful,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Tadhamun</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adalah</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usaha</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saling</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melindungi</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dan</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tolong</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menolong</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diantara</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sejumlah</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orang</a:t>
              </a:r>
              <a:r>
                <a:rPr lang="id-ID"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pihak</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melalui</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investasi</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dalam</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bentuk</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aset</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dan</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atau</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tabarru</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memberikan</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pola</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pengembalian</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untuk</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menghadapi</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r</a:t>
              </a:r>
              <a:r>
                <a:rPr lang="id-ID"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siko</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tertentu</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melalui</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akad</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perikatan</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yang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sesuai</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dengan</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syariah</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p>
            <a:p>
              <a:pPr lvl="0" algn="ctr" defTabSz="755650">
                <a:lnSpc>
                  <a:spcPct val="90000"/>
                </a:lnSpc>
                <a:spcBef>
                  <a:spcPct val="0"/>
                </a:spcBef>
                <a:spcAft>
                  <a:spcPct val="35000"/>
                </a:spcAft>
              </a:pP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(Fatwa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Dewan</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Syariah</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Nasional</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No.</a:t>
              </a:r>
              <a:r>
                <a:rPr lang="id-ID"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1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21/DSN-MUI/X/2001) </a:t>
              </a:r>
              <a:endParaRPr lang="en-US" sz="17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grpSp>
      <p:grpSp>
        <p:nvGrpSpPr>
          <p:cNvPr id="6" name="Group 11"/>
          <p:cNvGrpSpPr/>
          <p:nvPr/>
        </p:nvGrpSpPr>
        <p:grpSpPr>
          <a:xfrm>
            <a:off x="500034" y="858320"/>
            <a:ext cx="8229600" cy="1141920"/>
            <a:chOff x="0" y="539"/>
            <a:chExt cx="8229600" cy="1141920"/>
          </a:xfrm>
        </p:grpSpPr>
        <p:sp>
          <p:nvSpPr>
            <p:cNvPr id="13" name="Rounded Rectangle 12"/>
            <p:cNvSpPr/>
            <p:nvPr/>
          </p:nvSpPr>
          <p:spPr>
            <a:xfrm>
              <a:off x="0" y="539"/>
              <a:ext cx="8229600" cy="1141920"/>
            </a:xfrm>
            <a:prstGeom prst="roundRect">
              <a:avLst/>
            </a:prstGeom>
          </p:spPr>
          <p:style>
            <a:lnRef idx="3">
              <a:schemeClr val="lt1"/>
            </a:lnRef>
            <a:fillRef idx="1">
              <a:schemeClr val="accent6"/>
            </a:fillRef>
            <a:effectRef idx="1">
              <a:schemeClr val="accent6"/>
            </a:effectRef>
            <a:fontRef idx="minor">
              <a:schemeClr val="lt1"/>
            </a:fontRef>
          </p:style>
        </p:sp>
        <p:sp>
          <p:nvSpPr>
            <p:cNvPr id="14" name="Rounded Rectangle 4"/>
            <p:cNvSpPr/>
            <p:nvPr/>
          </p:nvSpPr>
          <p:spPr>
            <a:xfrm>
              <a:off x="55744" y="56283"/>
              <a:ext cx="8118112" cy="103043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lvl="0" algn="ctr" defTabSz="1600200" rtl="0">
                <a:lnSpc>
                  <a:spcPct val="90000"/>
                </a:lnSpc>
                <a:spcBef>
                  <a:spcPct val="0"/>
                </a:spcBef>
                <a:spcAft>
                  <a:spcPct val="35000"/>
                </a:spcAft>
              </a:pPr>
              <a:r>
                <a:rPr lang="en-US" sz="3600" b="1" dirty="0" err="1" smtClean="0"/>
                <a:t>Pengertian</a:t>
              </a:r>
              <a:r>
                <a:rPr lang="id-ID" sz="3600" b="1" kern="1200" dirty="0" smtClean="0"/>
                <a:t> Asuransi Syariah</a:t>
              </a:r>
              <a:endParaRPr lang="id-ID" sz="3600" b="1" kern="1200" dirty="0"/>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B44702B-31C9-41B4-B127-41F0AEB52DC0}" type="slidenum">
              <a:rPr lang="id-ID"/>
              <a:pPr>
                <a:defRPr/>
              </a:pPr>
              <a:t>17</a:t>
            </a:fld>
            <a:endParaRPr lang="id-ID"/>
          </a:p>
        </p:txBody>
      </p:sp>
      <p:pic>
        <p:nvPicPr>
          <p:cNvPr id="6" name="Picture 22" descr="bd07153_"/>
          <p:cNvPicPr>
            <a:picLocks noChangeAspect="1" noChangeArrowheads="1"/>
          </p:cNvPicPr>
          <p:nvPr/>
        </p:nvPicPr>
        <p:blipFill>
          <a:blip r:embed="rId3"/>
          <a:srcRect/>
          <a:stretch>
            <a:fillRect/>
          </a:stretch>
        </p:blipFill>
        <p:spPr bwMode="auto">
          <a:xfrm>
            <a:off x="5857875" y="2500313"/>
            <a:ext cx="1214438" cy="1828800"/>
          </a:xfrm>
          <a:prstGeom prst="rect">
            <a:avLst/>
          </a:prstGeom>
          <a:noFill/>
          <a:ln w="9525">
            <a:noFill/>
            <a:miter lim="800000"/>
            <a:headEnd/>
            <a:tailEnd/>
          </a:ln>
        </p:spPr>
      </p:pic>
      <p:pic>
        <p:nvPicPr>
          <p:cNvPr id="7" name="Picture 23" descr="pe01838_"/>
          <p:cNvPicPr>
            <a:picLocks noChangeAspect="1" noChangeArrowheads="1"/>
          </p:cNvPicPr>
          <p:nvPr/>
        </p:nvPicPr>
        <p:blipFill>
          <a:blip r:embed="rId4"/>
          <a:srcRect/>
          <a:stretch>
            <a:fillRect/>
          </a:stretch>
        </p:blipFill>
        <p:spPr bwMode="auto">
          <a:xfrm>
            <a:off x="2000250" y="4929188"/>
            <a:ext cx="900113" cy="1185862"/>
          </a:xfrm>
          <a:prstGeom prst="rect">
            <a:avLst/>
          </a:prstGeom>
          <a:noFill/>
          <a:ln w="9525">
            <a:noFill/>
            <a:miter lim="800000"/>
            <a:headEnd/>
            <a:tailEnd/>
          </a:ln>
        </p:spPr>
      </p:pic>
      <p:pic>
        <p:nvPicPr>
          <p:cNvPr id="8" name="Picture 24" descr="pe01686_"/>
          <p:cNvPicPr>
            <a:picLocks noChangeAspect="1" noChangeArrowheads="1"/>
          </p:cNvPicPr>
          <p:nvPr/>
        </p:nvPicPr>
        <p:blipFill>
          <a:blip r:embed="rId5"/>
          <a:srcRect/>
          <a:stretch>
            <a:fillRect/>
          </a:stretch>
        </p:blipFill>
        <p:spPr bwMode="auto">
          <a:xfrm>
            <a:off x="1571625" y="2071688"/>
            <a:ext cx="906463" cy="1362075"/>
          </a:xfrm>
          <a:prstGeom prst="rect">
            <a:avLst/>
          </a:prstGeom>
          <a:noFill/>
          <a:ln w="9525">
            <a:noFill/>
            <a:miter lim="800000"/>
            <a:headEnd/>
            <a:tailEnd/>
          </a:ln>
        </p:spPr>
      </p:pic>
      <p:sp>
        <p:nvSpPr>
          <p:cNvPr id="9" name="Line 27"/>
          <p:cNvSpPr>
            <a:spLocks noChangeShapeType="1"/>
          </p:cNvSpPr>
          <p:nvPr/>
        </p:nvSpPr>
        <p:spPr bwMode="auto">
          <a:xfrm>
            <a:off x="2714625" y="3000375"/>
            <a:ext cx="1357313" cy="642938"/>
          </a:xfrm>
          <a:prstGeom prst="line">
            <a:avLst/>
          </a:prstGeom>
          <a:noFill/>
          <a:ln w="9525">
            <a:solidFill>
              <a:schemeClr val="tx1"/>
            </a:solidFill>
            <a:miter lim="800000"/>
            <a:headEnd type="triangle" w="med" len="med"/>
            <a:tailEnd type="triangle" w="med" len="med"/>
          </a:ln>
        </p:spPr>
        <p:txBody>
          <a:bodyPr wrap="none"/>
          <a:lstStyle/>
          <a:p>
            <a:endParaRPr lang="id-ID"/>
          </a:p>
        </p:txBody>
      </p:sp>
      <p:sp>
        <p:nvSpPr>
          <p:cNvPr id="10" name="Text Box 31"/>
          <p:cNvSpPr txBox="1">
            <a:spLocks noChangeArrowheads="1"/>
          </p:cNvSpPr>
          <p:nvPr/>
        </p:nvSpPr>
        <p:spPr bwMode="auto">
          <a:xfrm>
            <a:off x="2286000" y="1904993"/>
            <a:ext cx="1354138" cy="523875"/>
          </a:xfrm>
          <a:prstGeom prst="rect">
            <a:avLst/>
          </a:prstGeom>
          <a:noFill/>
          <a:ln w="9525">
            <a:noFill/>
            <a:miter lim="800000"/>
            <a:headEnd/>
            <a:tailEnd/>
          </a:ln>
        </p:spPr>
        <p:txBody>
          <a:bodyPr wrap="none">
            <a:spAutoFit/>
          </a:bodyPr>
          <a:lstStyle/>
          <a:p>
            <a:r>
              <a:rPr lang="en-US" sz="2000" b="1">
                <a:solidFill>
                  <a:srgbClr val="000066"/>
                </a:solidFill>
                <a:latin typeface="Calibri" pitchFamily="34" charset="0"/>
              </a:rPr>
              <a:t>Peserta</a:t>
            </a:r>
            <a:r>
              <a:rPr lang="en-US" sz="2800">
                <a:solidFill>
                  <a:srgbClr val="000066"/>
                </a:solidFill>
                <a:latin typeface="Calibri" pitchFamily="34" charset="0"/>
              </a:rPr>
              <a:t> </a:t>
            </a:r>
            <a:r>
              <a:rPr lang="id-ID" sz="2800">
                <a:solidFill>
                  <a:srgbClr val="000066"/>
                </a:solidFill>
                <a:latin typeface="Calibri" pitchFamily="34" charset="0"/>
              </a:rPr>
              <a:t> </a:t>
            </a:r>
            <a:r>
              <a:rPr lang="id-ID" sz="2000">
                <a:solidFill>
                  <a:srgbClr val="000066"/>
                </a:solidFill>
                <a:latin typeface="Calibri" pitchFamily="34" charset="0"/>
              </a:rPr>
              <a:t>1</a:t>
            </a:r>
            <a:endParaRPr lang="en-US" sz="2800">
              <a:solidFill>
                <a:srgbClr val="000066"/>
              </a:solidFill>
              <a:latin typeface="Calibri" pitchFamily="34" charset="0"/>
            </a:endParaRPr>
          </a:p>
        </p:txBody>
      </p:sp>
      <p:sp>
        <p:nvSpPr>
          <p:cNvPr id="11" name="Text Box 32"/>
          <p:cNvSpPr txBox="1">
            <a:spLocks noChangeArrowheads="1"/>
          </p:cNvSpPr>
          <p:nvPr/>
        </p:nvSpPr>
        <p:spPr bwMode="auto">
          <a:xfrm>
            <a:off x="6961188" y="2428875"/>
            <a:ext cx="2039937" cy="1323975"/>
          </a:xfrm>
          <a:prstGeom prst="rect">
            <a:avLst/>
          </a:prstGeom>
          <a:noFill/>
          <a:ln w="9525">
            <a:noFill/>
            <a:miter lim="800000"/>
            <a:headEnd/>
            <a:tailEnd/>
          </a:ln>
        </p:spPr>
        <p:txBody>
          <a:bodyPr wrap="none">
            <a:spAutoFit/>
          </a:bodyPr>
          <a:lstStyle/>
          <a:p>
            <a:r>
              <a:rPr lang="en-US" sz="2000" b="1">
                <a:solidFill>
                  <a:srgbClr val="000066"/>
                </a:solidFill>
                <a:latin typeface="Calibri" pitchFamily="34" charset="0"/>
              </a:rPr>
              <a:t>Pemegang </a:t>
            </a:r>
          </a:p>
          <a:p>
            <a:r>
              <a:rPr lang="en-US" sz="2000" b="1">
                <a:solidFill>
                  <a:srgbClr val="000066"/>
                </a:solidFill>
                <a:latin typeface="Calibri" pitchFamily="34" charset="0"/>
              </a:rPr>
              <a:t>Amanah</a:t>
            </a:r>
          </a:p>
          <a:p>
            <a:r>
              <a:rPr lang="en-US" sz="2000" b="1">
                <a:solidFill>
                  <a:srgbClr val="000066"/>
                </a:solidFill>
                <a:latin typeface="Calibri" pitchFamily="34" charset="0"/>
              </a:rPr>
              <a:t>(asuransi</a:t>
            </a:r>
          </a:p>
          <a:p>
            <a:r>
              <a:rPr lang="en-US" sz="2000" b="1">
                <a:solidFill>
                  <a:srgbClr val="000066"/>
                </a:solidFill>
                <a:latin typeface="Calibri" pitchFamily="34" charset="0"/>
              </a:rPr>
              <a:t>Syariah</a:t>
            </a:r>
            <a:r>
              <a:rPr lang="id-ID" sz="2000" b="1">
                <a:solidFill>
                  <a:srgbClr val="000066"/>
                </a:solidFill>
                <a:latin typeface="Calibri" pitchFamily="34" charset="0"/>
              </a:rPr>
              <a:t>/Takaful</a:t>
            </a:r>
            <a:r>
              <a:rPr lang="en-US" sz="2000" b="1">
                <a:solidFill>
                  <a:srgbClr val="000066"/>
                </a:solidFill>
                <a:latin typeface="Calibri" pitchFamily="34" charset="0"/>
              </a:rPr>
              <a:t>)</a:t>
            </a:r>
          </a:p>
        </p:txBody>
      </p:sp>
      <p:sp>
        <p:nvSpPr>
          <p:cNvPr id="12" name="Oval 33"/>
          <p:cNvSpPr>
            <a:spLocks noChangeArrowheads="1"/>
          </p:cNvSpPr>
          <p:nvPr/>
        </p:nvSpPr>
        <p:spPr bwMode="auto">
          <a:xfrm>
            <a:off x="3786182" y="3571876"/>
            <a:ext cx="1680396" cy="1534096"/>
          </a:xfrm>
          <a:prstGeom prst="ellipse">
            <a:avLst/>
          </a:prstGeom>
          <a:solidFill>
            <a:schemeClr val="accent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anchor="ctr"/>
          <a:lstStyle/>
          <a:p>
            <a:pPr algn="ctr" fontAlgn="auto">
              <a:spcBef>
                <a:spcPts val="0"/>
              </a:spcBef>
              <a:spcAft>
                <a:spcPts val="0"/>
              </a:spcAft>
              <a:defRPr/>
            </a:pPr>
            <a:r>
              <a:rPr lang="en-US" sz="1600" b="1" dirty="0">
                <a:solidFill>
                  <a:srgbClr val="000066"/>
                </a:solidFill>
                <a:latin typeface="+mn-lt"/>
                <a:cs typeface="+mn-cs"/>
              </a:rPr>
              <a:t>Dana</a:t>
            </a:r>
          </a:p>
          <a:p>
            <a:pPr algn="ctr" fontAlgn="auto">
              <a:spcBef>
                <a:spcPts val="0"/>
              </a:spcBef>
              <a:spcAft>
                <a:spcPts val="0"/>
              </a:spcAft>
              <a:defRPr/>
            </a:pPr>
            <a:r>
              <a:rPr lang="en-US" sz="1600" b="1" dirty="0" err="1">
                <a:solidFill>
                  <a:srgbClr val="000066"/>
                </a:solidFill>
                <a:latin typeface="+mn-lt"/>
                <a:cs typeface="+mn-cs"/>
              </a:rPr>
              <a:t>Terkumpul</a:t>
            </a:r>
            <a:endParaRPr lang="en-US" sz="1600" b="1" dirty="0">
              <a:solidFill>
                <a:srgbClr val="000066"/>
              </a:solidFill>
              <a:latin typeface="+mn-lt"/>
              <a:cs typeface="+mn-cs"/>
            </a:endParaRPr>
          </a:p>
          <a:p>
            <a:pPr algn="ctr" fontAlgn="auto">
              <a:spcBef>
                <a:spcPts val="0"/>
              </a:spcBef>
              <a:spcAft>
                <a:spcPts val="0"/>
              </a:spcAft>
              <a:defRPr/>
            </a:pPr>
            <a:r>
              <a:rPr lang="en-US" sz="1600" b="1" dirty="0">
                <a:solidFill>
                  <a:srgbClr val="000066"/>
                </a:solidFill>
                <a:latin typeface="+mn-lt"/>
                <a:cs typeface="+mn-cs"/>
              </a:rPr>
              <a:t>(</a:t>
            </a:r>
            <a:r>
              <a:rPr lang="id-ID" sz="1600" b="1" dirty="0">
                <a:solidFill>
                  <a:srgbClr val="000066"/>
                </a:solidFill>
                <a:latin typeface="+mn-lt"/>
                <a:cs typeface="+mn-cs"/>
              </a:rPr>
              <a:t>Tabarru’ Fund</a:t>
            </a:r>
            <a:r>
              <a:rPr lang="en-US" sz="1600" b="1" dirty="0">
                <a:solidFill>
                  <a:srgbClr val="000066"/>
                </a:solidFill>
                <a:latin typeface="+mn-lt"/>
                <a:cs typeface="+mn-cs"/>
              </a:rPr>
              <a:t>)</a:t>
            </a:r>
          </a:p>
        </p:txBody>
      </p:sp>
      <p:sp>
        <p:nvSpPr>
          <p:cNvPr id="13" name="Text Box 36"/>
          <p:cNvSpPr txBox="1">
            <a:spLocks noChangeArrowheads="1"/>
          </p:cNvSpPr>
          <p:nvPr/>
        </p:nvSpPr>
        <p:spPr bwMode="auto">
          <a:xfrm>
            <a:off x="3000364" y="3286124"/>
            <a:ext cx="1285870" cy="338554"/>
          </a:xfrm>
          <a:prstGeom prst="rect">
            <a:avLst/>
          </a:prstGeom>
          <a:noFill/>
          <a:ln w="9525">
            <a:noFill/>
            <a:miter lim="800000"/>
            <a:headEnd/>
            <a:tailEnd/>
          </a:ln>
        </p:spPr>
        <p:txBody>
          <a:bodyPr wrap="square">
            <a:spAutoFit/>
          </a:bodyPr>
          <a:lstStyle/>
          <a:p>
            <a:r>
              <a:rPr lang="en-US" sz="1600" b="1" dirty="0">
                <a:solidFill>
                  <a:srgbClr val="1DC00C"/>
                </a:solidFill>
              </a:rPr>
              <a:t>(</a:t>
            </a:r>
            <a:r>
              <a:rPr lang="id-ID" sz="1600" b="1" dirty="0">
                <a:solidFill>
                  <a:srgbClr val="1DC00C"/>
                </a:solidFill>
              </a:rPr>
              <a:t>tabarru’</a:t>
            </a:r>
            <a:r>
              <a:rPr lang="en-US" sz="1600" b="1" dirty="0">
                <a:solidFill>
                  <a:srgbClr val="1DC00C"/>
                </a:solidFill>
              </a:rPr>
              <a:t> </a:t>
            </a:r>
            <a:r>
              <a:rPr lang="id-ID" sz="1600" b="1" dirty="0">
                <a:solidFill>
                  <a:srgbClr val="1DC00C"/>
                </a:solidFill>
              </a:rPr>
              <a:t>1</a:t>
            </a:r>
            <a:r>
              <a:rPr lang="en-US" sz="1600" b="1" dirty="0">
                <a:solidFill>
                  <a:srgbClr val="1DC00C"/>
                </a:solidFill>
              </a:rPr>
              <a:t>)</a:t>
            </a:r>
          </a:p>
        </p:txBody>
      </p:sp>
      <p:cxnSp>
        <p:nvCxnSpPr>
          <p:cNvPr id="16" name="Straight Arrow Connector 15"/>
          <p:cNvCxnSpPr>
            <a:cxnSpLocks noChangeShapeType="1"/>
          </p:cNvCxnSpPr>
          <p:nvPr/>
        </p:nvCxnSpPr>
        <p:spPr bwMode="auto">
          <a:xfrm>
            <a:off x="3071813" y="2928938"/>
            <a:ext cx="2357437" cy="214312"/>
          </a:xfrm>
          <a:prstGeom prst="straightConnector1">
            <a:avLst/>
          </a:prstGeom>
          <a:noFill/>
          <a:ln w="12700" cap="sq" algn="ctr">
            <a:solidFill>
              <a:schemeClr val="accent1"/>
            </a:solidFill>
            <a:round/>
            <a:headEnd/>
            <a:tailEnd type="arrow" w="med" len="med"/>
          </a:ln>
        </p:spPr>
      </p:cxnSp>
      <p:sp>
        <p:nvSpPr>
          <p:cNvPr id="17" name="TextBox 16"/>
          <p:cNvSpPr txBox="1">
            <a:spLocks noChangeArrowheads="1"/>
          </p:cNvSpPr>
          <p:nvPr/>
        </p:nvSpPr>
        <p:spPr bwMode="auto">
          <a:xfrm>
            <a:off x="3071813" y="2571750"/>
            <a:ext cx="1150937" cy="400050"/>
          </a:xfrm>
          <a:prstGeom prst="rect">
            <a:avLst/>
          </a:prstGeom>
          <a:noFill/>
          <a:ln w="9525">
            <a:noFill/>
            <a:miter lim="800000"/>
            <a:headEnd/>
            <a:tailEnd/>
          </a:ln>
        </p:spPr>
        <p:txBody>
          <a:bodyPr wrap="none">
            <a:spAutoFit/>
          </a:bodyPr>
          <a:lstStyle/>
          <a:p>
            <a:r>
              <a:rPr lang="id-ID" sz="2000">
                <a:latin typeface="Calibri" pitchFamily="34" charset="0"/>
              </a:rPr>
              <a:t>Fee/ujrah</a:t>
            </a:r>
          </a:p>
        </p:txBody>
      </p:sp>
      <p:sp>
        <p:nvSpPr>
          <p:cNvPr id="18" name="Left-Right Arrow 17"/>
          <p:cNvSpPr/>
          <p:nvPr/>
        </p:nvSpPr>
        <p:spPr bwMode="auto">
          <a:xfrm rot="19909599">
            <a:off x="5651834" y="3980831"/>
            <a:ext cx="647374" cy="500066"/>
          </a:xfrm>
          <a:prstGeom prst="leftRightArrow">
            <a:avLst>
              <a:gd name="adj1" fmla="val 50857"/>
              <a:gd name="adj2" fmla="val 30854"/>
            </a:avLst>
          </a:prstGeom>
          <a:solidFill>
            <a:schemeClr val="accent6"/>
          </a:solidFill>
          <a:ln w="12700" cap="sq" cmpd="sng" algn="ctr">
            <a:noFill/>
            <a:prstDash val="solid"/>
            <a:round/>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anchor="ctr"/>
          <a:lstStyle/>
          <a:p>
            <a:pPr fontAlgn="auto">
              <a:spcBef>
                <a:spcPts val="0"/>
              </a:spcBef>
              <a:spcAft>
                <a:spcPts val="0"/>
              </a:spcAft>
              <a:defRPr/>
            </a:pPr>
            <a:endParaRPr lang="id-ID">
              <a:latin typeface="+mn-lt"/>
              <a:cs typeface="+mn-cs"/>
            </a:endParaRPr>
          </a:p>
        </p:txBody>
      </p:sp>
      <p:sp>
        <p:nvSpPr>
          <p:cNvPr id="19" name="Line 27"/>
          <p:cNvSpPr>
            <a:spLocks noChangeShapeType="1"/>
          </p:cNvSpPr>
          <p:nvPr/>
        </p:nvSpPr>
        <p:spPr bwMode="auto">
          <a:xfrm flipV="1">
            <a:off x="3000375" y="4786313"/>
            <a:ext cx="857250" cy="857250"/>
          </a:xfrm>
          <a:prstGeom prst="line">
            <a:avLst/>
          </a:prstGeom>
          <a:noFill/>
          <a:ln w="9525">
            <a:solidFill>
              <a:schemeClr val="tx1"/>
            </a:solidFill>
            <a:miter lim="800000"/>
            <a:headEnd type="triangle" w="med" len="med"/>
            <a:tailEnd type="triangle" w="med" len="med"/>
          </a:ln>
        </p:spPr>
        <p:txBody>
          <a:bodyPr wrap="none"/>
          <a:lstStyle/>
          <a:p>
            <a:endParaRPr lang="id-ID"/>
          </a:p>
        </p:txBody>
      </p:sp>
      <p:sp>
        <p:nvSpPr>
          <p:cNvPr id="20" name="Text Box 31"/>
          <p:cNvSpPr txBox="1">
            <a:spLocks noChangeArrowheads="1"/>
          </p:cNvSpPr>
          <p:nvPr/>
        </p:nvSpPr>
        <p:spPr bwMode="auto">
          <a:xfrm>
            <a:off x="2143125" y="4357688"/>
            <a:ext cx="1214438" cy="523875"/>
          </a:xfrm>
          <a:prstGeom prst="rect">
            <a:avLst/>
          </a:prstGeom>
          <a:noFill/>
          <a:ln w="9525">
            <a:noFill/>
            <a:miter lim="800000"/>
            <a:headEnd/>
            <a:tailEnd/>
          </a:ln>
        </p:spPr>
        <p:txBody>
          <a:bodyPr wrap="none">
            <a:spAutoFit/>
          </a:bodyPr>
          <a:lstStyle/>
          <a:p>
            <a:r>
              <a:rPr lang="en-US" sz="2000" b="1">
                <a:solidFill>
                  <a:srgbClr val="000066"/>
                </a:solidFill>
                <a:latin typeface="Calibri" pitchFamily="34" charset="0"/>
              </a:rPr>
              <a:t>Peserta</a:t>
            </a:r>
            <a:r>
              <a:rPr lang="en-US" sz="2800">
                <a:solidFill>
                  <a:srgbClr val="000066"/>
                </a:solidFill>
                <a:latin typeface="Calibri" pitchFamily="34" charset="0"/>
              </a:rPr>
              <a:t> </a:t>
            </a:r>
            <a:r>
              <a:rPr lang="id-ID" sz="2000">
                <a:solidFill>
                  <a:srgbClr val="000066"/>
                </a:solidFill>
                <a:latin typeface="Calibri" pitchFamily="34" charset="0"/>
              </a:rPr>
              <a:t>2</a:t>
            </a:r>
            <a:endParaRPr lang="en-US" sz="2800">
              <a:solidFill>
                <a:srgbClr val="000066"/>
              </a:solidFill>
              <a:latin typeface="Calibri" pitchFamily="34" charset="0"/>
            </a:endParaRPr>
          </a:p>
        </p:txBody>
      </p:sp>
      <p:sp>
        <p:nvSpPr>
          <p:cNvPr id="21" name="Text Box 36"/>
          <p:cNvSpPr txBox="1">
            <a:spLocks noChangeArrowheads="1"/>
          </p:cNvSpPr>
          <p:nvPr/>
        </p:nvSpPr>
        <p:spPr bwMode="auto">
          <a:xfrm>
            <a:off x="2714612" y="4929198"/>
            <a:ext cx="1285875" cy="338138"/>
          </a:xfrm>
          <a:prstGeom prst="rect">
            <a:avLst/>
          </a:prstGeom>
          <a:noFill/>
          <a:ln w="9525">
            <a:noFill/>
            <a:miter lim="800000"/>
            <a:headEnd/>
            <a:tailEnd/>
          </a:ln>
        </p:spPr>
        <p:txBody>
          <a:bodyPr>
            <a:spAutoFit/>
          </a:bodyPr>
          <a:lstStyle/>
          <a:p>
            <a:r>
              <a:rPr lang="en-US" sz="1600" b="1" dirty="0">
                <a:solidFill>
                  <a:srgbClr val="1DC00C"/>
                </a:solidFill>
              </a:rPr>
              <a:t>(</a:t>
            </a:r>
            <a:r>
              <a:rPr lang="id-ID" sz="1600" b="1" dirty="0">
                <a:solidFill>
                  <a:srgbClr val="1DC00C"/>
                </a:solidFill>
              </a:rPr>
              <a:t>tabarru’</a:t>
            </a:r>
            <a:r>
              <a:rPr lang="en-US" sz="1600" b="1" dirty="0">
                <a:solidFill>
                  <a:srgbClr val="1DC00C"/>
                </a:solidFill>
              </a:rPr>
              <a:t>)</a:t>
            </a:r>
          </a:p>
        </p:txBody>
      </p:sp>
      <p:cxnSp>
        <p:nvCxnSpPr>
          <p:cNvPr id="22" name="Straight Arrow Connector 21"/>
          <p:cNvCxnSpPr>
            <a:cxnSpLocks noChangeShapeType="1"/>
          </p:cNvCxnSpPr>
          <p:nvPr/>
        </p:nvCxnSpPr>
        <p:spPr bwMode="auto">
          <a:xfrm flipV="1">
            <a:off x="2928938" y="4286250"/>
            <a:ext cx="3286125" cy="1500188"/>
          </a:xfrm>
          <a:prstGeom prst="straightConnector1">
            <a:avLst/>
          </a:prstGeom>
          <a:noFill/>
          <a:ln w="12700" cap="sq" algn="ctr">
            <a:solidFill>
              <a:schemeClr val="accent1"/>
            </a:solidFill>
            <a:round/>
            <a:headEnd/>
            <a:tailEnd type="arrow" w="med" len="med"/>
          </a:ln>
        </p:spPr>
      </p:cxnSp>
      <p:sp>
        <p:nvSpPr>
          <p:cNvPr id="23" name="TextBox 22"/>
          <p:cNvSpPr txBox="1">
            <a:spLocks noChangeArrowheads="1"/>
          </p:cNvSpPr>
          <p:nvPr/>
        </p:nvSpPr>
        <p:spPr bwMode="auto">
          <a:xfrm rot="-1095271">
            <a:off x="3500438" y="5500688"/>
            <a:ext cx="1150937" cy="400050"/>
          </a:xfrm>
          <a:prstGeom prst="rect">
            <a:avLst/>
          </a:prstGeom>
          <a:noFill/>
          <a:ln w="9525">
            <a:noFill/>
            <a:miter lim="800000"/>
            <a:headEnd/>
            <a:tailEnd/>
          </a:ln>
        </p:spPr>
        <p:txBody>
          <a:bodyPr wrap="none">
            <a:spAutoFit/>
          </a:bodyPr>
          <a:lstStyle/>
          <a:p>
            <a:r>
              <a:rPr lang="id-ID" sz="2000">
                <a:latin typeface="Calibri" pitchFamily="34" charset="0"/>
              </a:rPr>
              <a:t>Fee/ujrah</a:t>
            </a:r>
          </a:p>
        </p:txBody>
      </p:sp>
      <p:sp>
        <p:nvSpPr>
          <p:cNvPr id="24" name="TextBox 23"/>
          <p:cNvSpPr txBox="1"/>
          <p:nvPr/>
        </p:nvSpPr>
        <p:spPr>
          <a:xfrm>
            <a:off x="1928813" y="3643313"/>
            <a:ext cx="1114425" cy="369887"/>
          </a:xfrm>
          <a:prstGeom prst="rect">
            <a:avLst/>
          </a:prstGeom>
          <a:solidFill>
            <a:schemeClr val="accent6"/>
          </a:solidFill>
        </p:spPr>
        <p:txBody>
          <a:bodyPr wrap="none">
            <a:spAutoFit/>
          </a:bodyPr>
          <a:lstStyle/>
          <a:p>
            <a:pPr fontAlgn="auto">
              <a:spcBef>
                <a:spcPts val="0"/>
              </a:spcBef>
              <a:spcAft>
                <a:spcPts val="0"/>
              </a:spcAft>
              <a:defRPr/>
            </a:pPr>
            <a:r>
              <a:rPr lang="id-ID" b="1" dirty="0">
                <a:solidFill>
                  <a:srgbClr val="FFFF00"/>
                </a:solidFill>
                <a:latin typeface="+mn-lt"/>
                <a:cs typeface="+mn-cs"/>
              </a:rPr>
              <a:t>Rp. 7,000</a:t>
            </a:r>
          </a:p>
        </p:txBody>
      </p:sp>
      <p:sp>
        <p:nvSpPr>
          <p:cNvPr id="25" name="TextBox 24"/>
          <p:cNvSpPr txBox="1"/>
          <p:nvPr/>
        </p:nvSpPr>
        <p:spPr>
          <a:xfrm>
            <a:off x="4000500" y="4714875"/>
            <a:ext cx="1517650" cy="369888"/>
          </a:xfrm>
          <a:prstGeom prst="rect">
            <a:avLst/>
          </a:prstGeom>
          <a:solidFill>
            <a:schemeClr val="accent6"/>
          </a:solidFill>
        </p:spPr>
        <p:txBody>
          <a:bodyPr wrap="none">
            <a:spAutoFit/>
          </a:bodyPr>
          <a:lstStyle/>
          <a:p>
            <a:pPr fontAlgn="auto">
              <a:spcBef>
                <a:spcPts val="0"/>
              </a:spcBef>
              <a:spcAft>
                <a:spcPts val="0"/>
              </a:spcAft>
              <a:defRPr/>
            </a:pPr>
            <a:r>
              <a:rPr lang="id-ID" b="1" dirty="0">
                <a:solidFill>
                  <a:srgbClr val="FFFF00"/>
                </a:solidFill>
                <a:latin typeface="+mn-lt"/>
                <a:cs typeface="+mn-cs"/>
              </a:rPr>
              <a:t>Rp. 2.000.000</a:t>
            </a:r>
          </a:p>
        </p:txBody>
      </p:sp>
      <p:sp>
        <p:nvSpPr>
          <p:cNvPr id="26" name="TextBox 25"/>
          <p:cNvSpPr txBox="1"/>
          <p:nvPr/>
        </p:nvSpPr>
        <p:spPr>
          <a:xfrm>
            <a:off x="3357563" y="2357438"/>
            <a:ext cx="1114425" cy="369887"/>
          </a:xfrm>
          <a:prstGeom prst="rect">
            <a:avLst/>
          </a:prstGeom>
          <a:solidFill>
            <a:schemeClr val="accent6"/>
          </a:solidFill>
        </p:spPr>
        <p:txBody>
          <a:bodyPr wrap="none">
            <a:spAutoFit/>
          </a:bodyPr>
          <a:lstStyle/>
          <a:p>
            <a:pPr fontAlgn="auto">
              <a:spcBef>
                <a:spcPts val="0"/>
              </a:spcBef>
              <a:spcAft>
                <a:spcPts val="0"/>
              </a:spcAft>
              <a:defRPr/>
            </a:pPr>
            <a:r>
              <a:rPr lang="id-ID" b="1" dirty="0">
                <a:solidFill>
                  <a:srgbClr val="FFFF00"/>
                </a:solidFill>
                <a:latin typeface="+mn-lt"/>
                <a:cs typeface="+mn-cs"/>
              </a:rPr>
              <a:t>Rp. 3,000</a:t>
            </a:r>
          </a:p>
        </p:txBody>
      </p:sp>
      <p:sp>
        <p:nvSpPr>
          <p:cNvPr id="27" name="TextBox 26"/>
          <p:cNvSpPr txBox="1">
            <a:spLocks noChangeArrowheads="1"/>
          </p:cNvSpPr>
          <p:nvPr/>
        </p:nvSpPr>
        <p:spPr bwMode="auto">
          <a:xfrm>
            <a:off x="3929058" y="5046356"/>
            <a:ext cx="1709738" cy="369887"/>
          </a:xfrm>
          <a:prstGeom prst="rect">
            <a:avLst/>
          </a:prstGeom>
          <a:noFill/>
          <a:ln w="9525">
            <a:noFill/>
            <a:miter lim="800000"/>
            <a:headEnd/>
            <a:tailEnd/>
          </a:ln>
        </p:spPr>
        <p:txBody>
          <a:bodyPr wrap="none">
            <a:spAutoFit/>
          </a:bodyPr>
          <a:lstStyle/>
          <a:p>
            <a:r>
              <a:rPr lang="id-ID" dirty="0">
                <a:latin typeface="Calibri" pitchFamily="34" charset="0"/>
              </a:rPr>
              <a:t>Manfaat Takaful</a:t>
            </a:r>
          </a:p>
        </p:txBody>
      </p:sp>
      <p:pic>
        <p:nvPicPr>
          <p:cNvPr id="28" name="Picture 23" descr="pe01838_"/>
          <p:cNvPicPr>
            <a:picLocks noChangeAspect="1" noChangeArrowheads="1"/>
          </p:cNvPicPr>
          <p:nvPr/>
        </p:nvPicPr>
        <p:blipFill>
          <a:blip r:embed="rId4"/>
          <a:srcRect/>
          <a:stretch>
            <a:fillRect/>
          </a:stretch>
        </p:blipFill>
        <p:spPr bwMode="auto">
          <a:xfrm>
            <a:off x="1785938" y="5357813"/>
            <a:ext cx="736600" cy="971550"/>
          </a:xfrm>
          <a:prstGeom prst="rect">
            <a:avLst/>
          </a:prstGeom>
          <a:noFill/>
          <a:ln w="9525">
            <a:noFill/>
            <a:miter lim="800000"/>
            <a:headEnd/>
            <a:tailEnd/>
          </a:ln>
        </p:spPr>
      </p:pic>
      <p:grpSp>
        <p:nvGrpSpPr>
          <p:cNvPr id="2" name="Group 28"/>
          <p:cNvGrpSpPr/>
          <p:nvPr/>
        </p:nvGrpSpPr>
        <p:grpSpPr>
          <a:xfrm>
            <a:off x="500034" y="857232"/>
            <a:ext cx="8215370" cy="1077108"/>
            <a:chOff x="0" y="54"/>
            <a:chExt cx="8215370" cy="1077108"/>
          </a:xfrm>
          <a:scene3d>
            <a:camera prst="orthographicFront"/>
            <a:lightRig rig="threePt" dir="t">
              <a:rot lat="0" lon="0" rev="7500000"/>
            </a:lightRig>
          </a:scene3d>
        </p:grpSpPr>
        <p:sp>
          <p:nvSpPr>
            <p:cNvPr id="30" name="Rounded Rectangle 29"/>
            <p:cNvSpPr/>
            <p:nvPr/>
          </p:nvSpPr>
          <p:spPr>
            <a:xfrm>
              <a:off x="0" y="54"/>
              <a:ext cx="8215370" cy="1077108"/>
            </a:xfrm>
            <a:prstGeom prst="roundRect">
              <a:avLst/>
            </a:prstGeom>
            <a:sp3d prstMaterial="plastic">
              <a:bevelT w="127000" h="25400" prst="relaxedInset"/>
            </a:sp3d>
          </p:spPr>
          <p:style>
            <a:lnRef idx="3">
              <a:schemeClr val="lt1"/>
            </a:lnRef>
            <a:fillRef idx="1">
              <a:schemeClr val="accent6"/>
            </a:fillRef>
            <a:effectRef idx="1">
              <a:schemeClr val="accent6"/>
            </a:effectRef>
            <a:fontRef idx="minor">
              <a:schemeClr val="lt1"/>
            </a:fontRef>
          </p:style>
        </p:sp>
        <p:sp>
          <p:nvSpPr>
            <p:cNvPr id="31" name="Rounded Rectangle 4"/>
            <p:cNvSpPr/>
            <p:nvPr/>
          </p:nvSpPr>
          <p:spPr>
            <a:xfrm>
              <a:off x="52580" y="52634"/>
              <a:ext cx="8110210" cy="971948"/>
            </a:xfrm>
            <a:prstGeom prst="rect">
              <a:avLst/>
            </a:prstGeom>
            <a:sp3d/>
          </p:spPr>
          <p:style>
            <a:lnRef idx="0">
              <a:scrgbClr r="0" g="0" b="0"/>
            </a:lnRef>
            <a:fillRef idx="0">
              <a:scrgbClr r="0" g="0" b="0"/>
            </a:fillRef>
            <a:effectRef idx="0">
              <a:scrgbClr r="0" g="0" b="0"/>
            </a:effectRef>
            <a:fontRef idx="minor">
              <a:schemeClr val="lt1"/>
            </a:fontRef>
          </p:style>
          <p:txBody>
            <a:bodyPr lIns="106680" tIns="106680" rIns="106680" bIns="106680" spcCol="1270" anchor="ctr"/>
            <a:lstStyle/>
            <a:p>
              <a:pPr algn="ctr" defTabSz="1244600" fontAlgn="auto">
                <a:lnSpc>
                  <a:spcPct val="90000"/>
                </a:lnSpc>
                <a:spcAft>
                  <a:spcPct val="35000"/>
                </a:spcAft>
                <a:defRPr/>
              </a:pPr>
              <a:r>
                <a:rPr lang="en-US" sz="2800" b="1" dirty="0"/>
                <a:t>PENGELOLAAN RESIKO</a:t>
              </a:r>
              <a:endParaRPr lang="id-ID" sz="2800" b="1" dirty="0"/>
            </a:p>
            <a:p>
              <a:pPr algn="ctr" defTabSz="1244600" fontAlgn="auto">
                <a:lnSpc>
                  <a:spcPct val="90000"/>
                </a:lnSpc>
                <a:spcAft>
                  <a:spcPct val="35000"/>
                </a:spcAft>
                <a:defRPr/>
              </a:pPr>
              <a:r>
                <a:rPr lang="id-ID" sz="2800" b="1" dirty="0"/>
                <a:t>(</a:t>
              </a:r>
              <a:r>
                <a:rPr lang="en-US" sz="2800" b="1" dirty="0" err="1"/>
                <a:t>Asuransi</a:t>
              </a:r>
              <a:r>
                <a:rPr lang="en-US" sz="2800" b="1" dirty="0"/>
                <a:t> </a:t>
              </a:r>
              <a:r>
                <a:rPr lang="id-ID" sz="2800" b="1" dirty="0"/>
                <a:t> Syariah – </a:t>
              </a:r>
              <a:r>
                <a:rPr lang="id-ID" sz="2800" b="1" i="1" dirty="0"/>
                <a:t>Risk Sharing</a:t>
              </a:r>
              <a:r>
                <a:rPr lang="id-ID" sz="2800" b="1" dirty="0"/>
                <a:t>)</a:t>
              </a:r>
              <a:endParaRPr lang="id-ID" sz="2800" dirty="0"/>
            </a:p>
          </p:txBody>
        </p:sp>
      </p:grpSp>
      <p:sp>
        <p:nvSpPr>
          <p:cNvPr id="29" name="TextBox 28"/>
          <p:cNvSpPr txBox="1"/>
          <p:nvPr/>
        </p:nvSpPr>
        <p:spPr>
          <a:xfrm>
            <a:off x="5572132" y="4633280"/>
            <a:ext cx="3571899" cy="1938992"/>
          </a:xfrm>
          <a:prstGeom prst="rect">
            <a:avLst/>
          </a:prstGeom>
          <a:noFill/>
        </p:spPr>
        <p:txBody>
          <a:bodyPr wrap="square" rtlCol="0">
            <a:spAutoFit/>
          </a:bodyPr>
          <a:lstStyle/>
          <a:p>
            <a:pPr lvl="0"/>
            <a:r>
              <a:rPr lang="en-US" sz="1200" dirty="0" smtClean="0">
                <a:ln w="1905"/>
                <a:effectLst>
                  <a:innerShdw blurRad="69850" dist="43180" dir="5400000">
                    <a:srgbClr val="000000">
                      <a:alpha val="65000"/>
                    </a:srgbClr>
                  </a:innerShdw>
                </a:effectLst>
              </a:rPr>
              <a:t>“</a:t>
            </a:r>
            <a:r>
              <a:rPr lang="en-US" sz="1200" dirty="0" err="1" smtClean="0">
                <a:ln w="1905"/>
                <a:effectLst>
                  <a:innerShdw blurRad="69850" dist="43180" dir="5400000">
                    <a:srgbClr val="000000">
                      <a:alpha val="65000"/>
                    </a:srgbClr>
                  </a:innerShdw>
                </a:effectLst>
              </a:rPr>
              <a:t>Asuransi</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syariah</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Ta’min</a:t>
            </a:r>
            <a:r>
              <a:rPr lang="en-US" sz="1200" dirty="0" smtClean="0">
                <a:ln w="1905"/>
                <a:effectLst>
                  <a:innerShdw blurRad="69850" dist="43180" dir="5400000">
                    <a:srgbClr val="000000">
                      <a:alpha val="65000"/>
                    </a:srgbClr>
                  </a:innerShdw>
                </a:effectLst>
              </a:rPr>
              <a:t>, Takaful, </a:t>
            </a:r>
            <a:r>
              <a:rPr lang="en-US" sz="1200" dirty="0" err="1" smtClean="0">
                <a:ln w="1905"/>
                <a:effectLst>
                  <a:innerShdw blurRad="69850" dist="43180" dir="5400000">
                    <a:srgbClr val="000000">
                      <a:alpha val="65000"/>
                    </a:srgbClr>
                  </a:innerShdw>
                </a:effectLst>
              </a:rPr>
              <a:t>Tadhamun</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adalah</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usaha</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saling</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melindungi</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dan</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tolong</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menolong</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diantara</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sejumlah</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orang</a:t>
            </a:r>
            <a:r>
              <a:rPr lang="id-ID" sz="1200" dirty="0" smtClean="0">
                <a:ln w="1905"/>
                <a:effectLst>
                  <a:innerShdw blurRad="69850" dist="43180" dir="5400000">
                    <a:srgbClr val="000000">
                      <a:alpha val="65000"/>
                    </a:srgbClr>
                  </a:innerShdw>
                </a:effectLst>
              </a:rPr>
              <a:t> </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pihak</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melalui</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investasi</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dalam</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bentuk</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aset</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dan</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atau</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tabarru</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memberikan</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pola</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pengembalian</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untuk</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menghadapi</a:t>
            </a:r>
            <a:r>
              <a:rPr lang="en-US" sz="1200" dirty="0" smtClean="0">
                <a:ln w="1905"/>
                <a:effectLst>
                  <a:innerShdw blurRad="69850" dist="43180" dir="5400000">
                    <a:srgbClr val="000000">
                      <a:alpha val="65000"/>
                    </a:srgbClr>
                  </a:innerShdw>
                </a:effectLst>
              </a:rPr>
              <a:t> r</a:t>
            </a:r>
            <a:r>
              <a:rPr lang="id-ID" sz="1200" dirty="0" smtClean="0">
                <a:ln w="1905"/>
                <a:effectLst>
                  <a:innerShdw blurRad="69850" dist="43180" dir="5400000">
                    <a:srgbClr val="000000">
                      <a:alpha val="65000"/>
                    </a:srgbClr>
                  </a:innerShdw>
                </a:effectLst>
              </a:rPr>
              <a:t>i</a:t>
            </a:r>
            <a:r>
              <a:rPr lang="en-US" sz="1200" dirty="0" err="1" smtClean="0">
                <a:ln w="1905"/>
                <a:effectLst>
                  <a:innerShdw blurRad="69850" dist="43180" dir="5400000">
                    <a:srgbClr val="000000">
                      <a:alpha val="65000"/>
                    </a:srgbClr>
                  </a:innerShdw>
                </a:effectLst>
              </a:rPr>
              <a:t>siko</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tertentu</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melalui</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akad</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perikatan</a:t>
            </a:r>
            <a:r>
              <a:rPr lang="en-US" sz="1200" dirty="0" smtClean="0">
                <a:ln w="1905"/>
                <a:effectLst>
                  <a:innerShdw blurRad="69850" dist="43180" dir="5400000">
                    <a:srgbClr val="000000">
                      <a:alpha val="65000"/>
                    </a:srgbClr>
                  </a:innerShdw>
                </a:effectLst>
              </a:rPr>
              <a:t>) yang </a:t>
            </a:r>
            <a:r>
              <a:rPr lang="en-US" sz="1200" dirty="0" err="1" smtClean="0">
                <a:ln w="1905"/>
                <a:effectLst>
                  <a:innerShdw blurRad="69850" dist="43180" dir="5400000">
                    <a:srgbClr val="000000">
                      <a:alpha val="65000"/>
                    </a:srgbClr>
                  </a:innerShdw>
                </a:effectLst>
              </a:rPr>
              <a:t>sesuai</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dengan</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syariah</a:t>
            </a:r>
            <a:r>
              <a:rPr lang="en-US" sz="1200" dirty="0" smtClean="0">
                <a:ln w="1905"/>
                <a:effectLst>
                  <a:innerShdw blurRad="69850" dist="43180" dir="5400000">
                    <a:srgbClr val="000000">
                      <a:alpha val="65000"/>
                    </a:srgbClr>
                  </a:innerShdw>
                </a:effectLst>
              </a:rPr>
              <a:t>”</a:t>
            </a:r>
          </a:p>
          <a:p>
            <a:pPr lvl="0"/>
            <a:r>
              <a:rPr lang="en-US" sz="1200" dirty="0" smtClean="0">
                <a:ln w="1905"/>
                <a:effectLst>
                  <a:innerShdw blurRad="69850" dist="43180" dir="5400000">
                    <a:srgbClr val="000000">
                      <a:alpha val="65000"/>
                    </a:srgbClr>
                  </a:innerShdw>
                </a:effectLst>
              </a:rPr>
              <a:t>(Fatwa </a:t>
            </a:r>
            <a:r>
              <a:rPr lang="en-US" sz="1200" dirty="0" err="1" smtClean="0">
                <a:ln w="1905"/>
                <a:effectLst>
                  <a:innerShdw blurRad="69850" dist="43180" dir="5400000">
                    <a:srgbClr val="000000">
                      <a:alpha val="65000"/>
                    </a:srgbClr>
                  </a:innerShdw>
                </a:effectLst>
              </a:rPr>
              <a:t>Dewan</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Syariah</a:t>
            </a:r>
            <a:r>
              <a:rPr lang="en-US" sz="1200" dirty="0" smtClean="0">
                <a:ln w="1905"/>
                <a:effectLst>
                  <a:innerShdw blurRad="69850" dist="43180" dir="5400000">
                    <a:srgbClr val="000000">
                      <a:alpha val="65000"/>
                    </a:srgbClr>
                  </a:innerShdw>
                </a:effectLst>
              </a:rPr>
              <a:t> </a:t>
            </a:r>
            <a:r>
              <a:rPr lang="en-US" sz="1200" dirty="0" err="1" smtClean="0">
                <a:ln w="1905"/>
                <a:effectLst>
                  <a:innerShdw blurRad="69850" dist="43180" dir="5400000">
                    <a:srgbClr val="000000">
                      <a:alpha val="65000"/>
                    </a:srgbClr>
                  </a:innerShdw>
                </a:effectLst>
              </a:rPr>
              <a:t>Nasional</a:t>
            </a:r>
            <a:r>
              <a:rPr lang="en-US" sz="1200" dirty="0" smtClean="0">
                <a:ln w="1905"/>
                <a:effectLst>
                  <a:innerShdw blurRad="69850" dist="43180" dir="5400000">
                    <a:srgbClr val="000000">
                      <a:alpha val="65000"/>
                    </a:srgbClr>
                  </a:innerShdw>
                </a:effectLst>
              </a:rPr>
              <a:t> No.</a:t>
            </a:r>
            <a:r>
              <a:rPr lang="id-ID" sz="1200" dirty="0" smtClean="0">
                <a:ln w="1905"/>
                <a:effectLst>
                  <a:innerShdw blurRad="69850" dist="43180" dir="5400000">
                    <a:srgbClr val="000000">
                      <a:alpha val="65000"/>
                    </a:srgbClr>
                  </a:innerShdw>
                </a:effectLst>
              </a:rPr>
              <a:t> </a:t>
            </a:r>
            <a:r>
              <a:rPr lang="en-US" sz="1200" dirty="0" smtClean="0">
                <a:ln w="1905"/>
                <a:effectLst>
                  <a:innerShdw blurRad="69850" dist="43180" dir="5400000">
                    <a:srgbClr val="000000">
                      <a:alpha val="65000"/>
                    </a:srgbClr>
                  </a:innerShdw>
                </a:effectLst>
              </a:rPr>
              <a:t>21/DSN-MUI/X/2001) </a:t>
            </a:r>
            <a:endParaRPr lang="id-ID" sz="1200" dirty="0" smtClean="0"/>
          </a:p>
          <a:p>
            <a:endParaRPr lang="id-ID" sz="1200" dirty="0"/>
          </a:p>
        </p:txBody>
      </p:sp>
      <p:sp>
        <p:nvSpPr>
          <p:cNvPr id="32" name="Text Box 36"/>
          <p:cNvSpPr txBox="1">
            <a:spLocks noChangeArrowheads="1"/>
          </p:cNvSpPr>
          <p:nvPr/>
        </p:nvSpPr>
        <p:spPr bwMode="auto">
          <a:xfrm>
            <a:off x="428596" y="1986969"/>
            <a:ext cx="1714503" cy="584775"/>
          </a:xfrm>
          <a:prstGeom prst="rect">
            <a:avLst/>
          </a:prstGeom>
          <a:noFill/>
          <a:ln w="9525">
            <a:noFill/>
            <a:miter lim="800000"/>
            <a:headEnd/>
            <a:tailEnd/>
          </a:ln>
        </p:spPr>
        <p:txBody>
          <a:bodyPr wrap="square">
            <a:spAutoFit/>
          </a:bodyPr>
          <a:lstStyle/>
          <a:p>
            <a:r>
              <a:rPr lang="en-US" sz="1600" b="1" dirty="0" err="1" smtClean="0">
                <a:solidFill>
                  <a:srgbClr val="1DC00C"/>
                </a:solidFill>
              </a:rPr>
              <a:t>Kontribusi</a:t>
            </a:r>
            <a:r>
              <a:rPr lang="en-US" sz="1600" b="1" dirty="0" smtClean="0">
                <a:solidFill>
                  <a:srgbClr val="1DC00C"/>
                </a:solidFill>
              </a:rPr>
              <a:t> 1 (</a:t>
            </a:r>
            <a:r>
              <a:rPr lang="en-US" sz="1600" b="1" dirty="0" err="1" smtClean="0">
                <a:solidFill>
                  <a:srgbClr val="1DC00C"/>
                </a:solidFill>
              </a:rPr>
              <a:t>Rp</a:t>
            </a:r>
            <a:r>
              <a:rPr lang="en-US" sz="1600" b="1" dirty="0" smtClean="0">
                <a:solidFill>
                  <a:srgbClr val="1DC00C"/>
                </a:solidFill>
              </a:rPr>
              <a:t>. 10.000)</a:t>
            </a:r>
            <a:endParaRPr lang="en-US" sz="1600" b="1" dirty="0">
              <a:solidFill>
                <a:srgbClr val="1DC00C"/>
              </a:solidFill>
            </a:endParaRPr>
          </a:p>
        </p:txBody>
      </p:sp>
      <p:sp>
        <p:nvSpPr>
          <p:cNvPr id="33" name="Text Box 36"/>
          <p:cNvSpPr txBox="1">
            <a:spLocks noChangeArrowheads="1"/>
          </p:cNvSpPr>
          <p:nvPr/>
        </p:nvSpPr>
        <p:spPr bwMode="auto">
          <a:xfrm>
            <a:off x="500034" y="5072074"/>
            <a:ext cx="1500189" cy="338554"/>
          </a:xfrm>
          <a:prstGeom prst="rect">
            <a:avLst/>
          </a:prstGeom>
          <a:noFill/>
          <a:ln w="9525">
            <a:noFill/>
            <a:miter lim="800000"/>
            <a:headEnd/>
            <a:tailEnd/>
          </a:ln>
        </p:spPr>
        <p:txBody>
          <a:bodyPr wrap="square">
            <a:spAutoFit/>
          </a:bodyPr>
          <a:lstStyle/>
          <a:p>
            <a:r>
              <a:rPr lang="en-US" sz="1600" b="1" dirty="0" err="1" smtClean="0">
                <a:solidFill>
                  <a:srgbClr val="1DC00C"/>
                </a:solidFill>
              </a:rPr>
              <a:t>Kontribusi</a:t>
            </a:r>
            <a:r>
              <a:rPr lang="en-US" sz="1600" b="1" dirty="0" smtClean="0">
                <a:solidFill>
                  <a:srgbClr val="1DC00C"/>
                </a:solidFill>
              </a:rPr>
              <a:t> 2</a:t>
            </a:r>
            <a:endParaRPr lang="en-US" sz="1600" b="1" dirty="0">
              <a:solidFill>
                <a:srgbClr val="1DC00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20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20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20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0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20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20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20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2000"/>
                                        <p:tgtEl>
                                          <p:spTgt spid="7"/>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20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2000"/>
                                        <p:tgtEl>
                                          <p:spTgt spid="21"/>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fade">
                                      <p:cBhvr>
                                        <p:cTn id="72" dur="2000"/>
                                        <p:tgtEl>
                                          <p:spTgt spid="28"/>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2000"/>
                                        <p:tgtEl>
                                          <p:spTgt spid="22"/>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2000"/>
                                        <p:tgtEl>
                                          <p:spTgt spid="23"/>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2000"/>
                                        <p:tgtEl>
                                          <p:spTgt spid="20"/>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fade">
                                      <p:cBhvr>
                                        <p:cTn id="92" dur="2000"/>
                                        <p:tgtEl>
                                          <p:spTgt spid="24"/>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fade">
                                      <p:cBhvr>
                                        <p:cTn id="97" dur="2000"/>
                                        <p:tgtEl>
                                          <p:spTgt spid="26"/>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fade">
                                      <p:cBhvr>
                                        <p:cTn id="102" dur="2000"/>
                                        <p:tgtEl>
                                          <p:spTgt spid="25"/>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fade">
                                      <p:cBhvr>
                                        <p:cTn id="107" dur="2000"/>
                                        <p:tgtEl>
                                          <p:spTgt spid="27"/>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32"/>
                                        </p:tgtEl>
                                        <p:attrNameLst>
                                          <p:attrName>style.visibility</p:attrName>
                                        </p:attrNameLst>
                                      </p:cBhvr>
                                      <p:to>
                                        <p:strVal val="visible"/>
                                      </p:to>
                                    </p:set>
                                    <p:animEffect transition="in" filter="fade">
                                      <p:cBhvr>
                                        <p:cTn id="112" dur="2000"/>
                                        <p:tgtEl>
                                          <p:spTgt spid="32"/>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33"/>
                                        </p:tgtEl>
                                        <p:attrNameLst>
                                          <p:attrName>style.visibility</p:attrName>
                                        </p:attrNameLst>
                                      </p:cBhvr>
                                      <p:to>
                                        <p:strVal val="visible"/>
                                      </p:to>
                                    </p:set>
                                    <p:animEffect transition="in" filter="fade">
                                      <p:cBhvr>
                                        <p:cTn id="117"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3" grpId="0"/>
      <p:bldP spid="17" grpId="0"/>
      <p:bldP spid="19" grpId="0" animBg="1"/>
      <p:bldP spid="20" grpId="0"/>
      <p:bldP spid="21" grpId="0"/>
      <p:bldP spid="23" grpId="0"/>
      <p:bldP spid="24" grpId="0" animBg="1"/>
      <p:bldP spid="25" grpId="0" animBg="1"/>
      <p:bldP spid="26" grpId="0" animBg="1"/>
      <p:bldP spid="27" grpId="0"/>
      <p:bldP spid="32" grpId="0"/>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94" name="Oval 33"/>
          <p:cNvSpPr>
            <a:spLocks noChangeArrowheads="1"/>
          </p:cNvSpPr>
          <p:nvPr/>
        </p:nvSpPr>
        <p:spPr bwMode="auto">
          <a:xfrm>
            <a:off x="6143636" y="3000365"/>
            <a:ext cx="1357322" cy="1428760"/>
          </a:xfrm>
          <a:prstGeom prst="ellipse">
            <a:avLst/>
          </a:prstGeom>
          <a:solidFill>
            <a:schemeClr val="accent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anchor="ctr"/>
          <a:lstStyle/>
          <a:p>
            <a:pPr algn="ctr" fontAlgn="auto">
              <a:spcBef>
                <a:spcPts val="0"/>
              </a:spcBef>
              <a:spcAft>
                <a:spcPts val="0"/>
              </a:spcAft>
              <a:defRPr/>
            </a:pPr>
            <a:r>
              <a:rPr lang="en-US" sz="1400" b="1" dirty="0">
                <a:solidFill>
                  <a:srgbClr val="000066"/>
                </a:solidFill>
                <a:latin typeface="+mn-lt"/>
                <a:cs typeface="+mn-cs"/>
              </a:rPr>
              <a:t>Dana</a:t>
            </a:r>
          </a:p>
          <a:p>
            <a:pPr algn="ctr" fontAlgn="auto">
              <a:spcBef>
                <a:spcPts val="0"/>
              </a:spcBef>
              <a:spcAft>
                <a:spcPts val="0"/>
              </a:spcAft>
              <a:defRPr/>
            </a:pPr>
            <a:r>
              <a:rPr lang="en-US" sz="1400" b="1" dirty="0" err="1">
                <a:solidFill>
                  <a:srgbClr val="000066"/>
                </a:solidFill>
                <a:latin typeface="+mn-lt"/>
                <a:cs typeface="+mn-cs"/>
              </a:rPr>
              <a:t>Terkumpul</a:t>
            </a:r>
            <a:endParaRPr lang="en-US" sz="1400" b="1" dirty="0">
              <a:solidFill>
                <a:srgbClr val="000066"/>
              </a:solidFill>
              <a:latin typeface="+mn-lt"/>
              <a:cs typeface="+mn-cs"/>
            </a:endParaRPr>
          </a:p>
          <a:p>
            <a:pPr algn="ctr" fontAlgn="auto">
              <a:spcBef>
                <a:spcPts val="0"/>
              </a:spcBef>
              <a:spcAft>
                <a:spcPts val="0"/>
              </a:spcAft>
              <a:defRPr/>
            </a:pPr>
            <a:r>
              <a:rPr lang="en-US" sz="1400" b="1" dirty="0">
                <a:solidFill>
                  <a:srgbClr val="000066"/>
                </a:solidFill>
                <a:latin typeface="+mn-lt"/>
                <a:cs typeface="+mn-cs"/>
              </a:rPr>
              <a:t>(d</a:t>
            </a:r>
            <a:r>
              <a:rPr lang="id-ID" sz="1400" b="1">
                <a:solidFill>
                  <a:srgbClr val="000066"/>
                </a:solidFill>
                <a:latin typeface="+mn-lt"/>
                <a:cs typeface="+mn-cs"/>
              </a:rPr>
              <a:t>ana </a:t>
            </a:r>
            <a:r>
              <a:rPr lang="id-ID" sz="1400" b="1" smtClean="0">
                <a:solidFill>
                  <a:srgbClr val="000066"/>
                </a:solidFill>
                <a:latin typeface="+mn-lt"/>
                <a:cs typeface="+mn-cs"/>
              </a:rPr>
              <a:t>Tabarru</a:t>
            </a:r>
            <a:r>
              <a:rPr lang="id-ID" sz="1400" b="1" dirty="0">
                <a:solidFill>
                  <a:srgbClr val="000066"/>
                </a:solidFill>
                <a:latin typeface="+mn-lt"/>
                <a:cs typeface="+mn-cs"/>
              </a:rPr>
              <a:t>’)</a:t>
            </a:r>
            <a:endParaRPr lang="en-US" sz="1400" b="1" dirty="0">
              <a:solidFill>
                <a:srgbClr val="000066"/>
              </a:solidFill>
              <a:latin typeface="+mn-lt"/>
              <a:cs typeface="+mn-cs"/>
            </a:endParaRPr>
          </a:p>
        </p:txBody>
      </p:sp>
      <p:pic>
        <p:nvPicPr>
          <p:cNvPr id="14341" name="Picture 22" descr="bd07153_"/>
          <p:cNvPicPr>
            <a:picLocks noChangeAspect="1" noChangeArrowheads="1"/>
          </p:cNvPicPr>
          <p:nvPr/>
        </p:nvPicPr>
        <p:blipFill>
          <a:blip r:embed="rId3"/>
          <a:srcRect/>
          <a:stretch>
            <a:fillRect/>
          </a:stretch>
        </p:blipFill>
        <p:spPr bwMode="auto">
          <a:xfrm>
            <a:off x="7500939" y="2643178"/>
            <a:ext cx="644525" cy="969962"/>
          </a:xfrm>
          <a:prstGeom prst="rect">
            <a:avLst/>
          </a:prstGeom>
          <a:noFill/>
          <a:ln w="9525">
            <a:noFill/>
            <a:miter lim="800000"/>
            <a:headEnd/>
            <a:tailEnd/>
          </a:ln>
        </p:spPr>
      </p:pic>
      <p:pic>
        <p:nvPicPr>
          <p:cNvPr id="14342" name="Picture 23" descr="pe01838_"/>
          <p:cNvPicPr>
            <a:picLocks noChangeAspect="1" noChangeArrowheads="1"/>
          </p:cNvPicPr>
          <p:nvPr/>
        </p:nvPicPr>
        <p:blipFill>
          <a:blip r:embed="rId4"/>
          <a:srcRect/>
          <a:stretch>
            <a:fillRect/>
          </a:stretch>
        </p:blipFill>
        <p:spPr bwMode="auto">
          <a:xfrm>
            <a:off x="5346701" y="4384665"/>
            <a:ext cx="612775" cy="809625"/>
          </a:xfrm>
          <a:prstGeom prst="rect">
            <a:avLst/>
          </a:prstGeom>
          <a:noFill/>
          <a:ln w="9525">
            <a:noFill/>
            <a:miter lim="800000"/>
            <a:headEnd/>
            <a:tailEnd/>
          </a:ln>
        </p:spPr>
      </p:pic>
      <p:pic>
        <p:nvPicPr>
          <p:cNvPr id="14343" name="Picture 24" descr="pe01686_"/>
          <p:cNvPicPr>
            <a:picLocks noChangeAspect="1" noChangeArrowheads="1"/>
          </p:cNvPicPr>
          <p:nvPr/>
        </p:nvPicPr>
        <p:blipFill>
          <a:blip r:embed="rId5"/>
          <a:srcRect/>
          <a:stretch>
            <a:fillRect/>
          </a:stretch>
        </p:blipFill>
        <p:spPr bwMode="auto">
          <a:xfrm>
            <a:off x="5286376" y="2143115"/>
            <a:ext cx="549275" cy="825500"/>
          </a:xfrm>
          <a:prstGeom prst="rect">
            <a:avLst/>
          </a:prstGeom>
          <a:noFill/>
          <a:ln w="9525">
            <a:noFill/>
            <a:miter lim="800000"/>
            <a:headEnd/>
            <a:tailEnd/>
          </a:ln>
        </p:spPr>
      </p:pic>
      <p:pic>
        <p:nvPicPr>
          <p:cNvPr id="14344" name="Picture 25" descr="pe01846_"/>
          <p:cNvPicPr>
            <a:picLocks noChangeAspect="1" noChangeArrowheads="1"/>
          </p:cNvPicPr>
          <p:nvPr/>
        </p:nvPicPr>
        <p:blipFill>
          <a:blip r:embed="rId6"/>
          <a:srcRect/>
          <a:stretch>
            <a:fillRect/>
          </a:stretch>
        </p:blipFill>
        <p:spPr bwMode="auto">
          <a:xfrm rot="10800000" flipV="1">
            <a:off x="7405689" y="4538653"/>
            <a:ext cx="781050" cy="677862"/>
          </a:xfrm>
          <a:prstGeom prst="rect">
            <a:avLst/>
          </a:prstGeom>
          <a:noFill/>
          <a:ln w="9525">
            <a:noFill/>
            <a:miter lim="800000"/>
            <a:headEnd/>
            <a:tailEnd/>
          </a:ln>
        </p:spPr>
      </p:pic>
      <p:sp>
        <p:nvSpPr>
          <p:cNvPr id="14345" name="Line 26"/>
          <p:cNvSpPr>
            <a:spLocks noChangeShapeType="1"/>
          </p:cNvSpPr>
          <p:nvPr/>
        </p:nvSpPr>
        <p:spPr bwMode="auto">
          <a:xfrm flipV="1">
            <a:off x="5929314" y="4357678"/>
            <a:ext cx="431800" cy="573087"/>
          </a:xfrm>
          <a:prstGeom prst="line">
            <a:avLst/>
          </a:prstGeom>
          <a:noFill/>
          <a:ln w="9525">
            <a:solidFill>
              <a:schemeClr val="tx1"/>
            </a:solidFill>
            <a:miter lim="800000"/>
            <a:headEnd type="triangle" w="med" len="med"/>
            <a:tailEnd type="triangle" w="med" len="med"/>
          </a:ln>
        </p:spPr>
        <p:txBody>
          <a:bodyPr wrap="none"/>
          <a:lstStyle/>
          <a:p>
            <a:endParaRPr lang="id-ID"/>
          </a:p>
        </p:txBody>
      </p:sp>
      <p:sp>
        <p:nvSpPr>
          <p:cNvPr id="14346" name="Line 27"/>
          <p:cNvSpPr>
            <a:spLocks noChangeShapeType="1"/>
          </p:cNvSpPr>
          <p:nvPr/>
        </p:nvSpPr>
        <p:spPr bwMode="auto">
          <a:xfrm>
            <a:off x="5786439" y="2857490"/>
            <a:ext cx="503237" cy="536575"/>
          </a:xfrm>
          <a:prstGeom prst="line">
            <a:avLst/>
          </a:prstGeom>
          <a:noFill/>
          <a:ln w="9525">
            <a:solidFill>
              <a:schemeClr val="tx1"/>
            </a:solidFill>
            <a:miter lim="800000"/>
            <a:headEnd type="triangle" w="med" len="med"/>
            <a:tailEnd type="triangle" w="med" len="med"/>
          </a:ln>
        </p:spPr>
        <p:txBody>
          <a:bodyPr wrap="none"/>
          <a:lstStyle/>
          <a:p>
            <a:endParaRPr lang="id-ID"/>
          </a:p>
        </p:txBody>
      </p:sp>
      <p:sp>
        <p:nvSpPr>
          <p:cNvPr id="14347" name="Line 28"/>
          <p:cNvSpPr>
            <a:spLocks noChangeShapeType="1"/>
          </p:cNvSpPr>
          <p:nvPr/>
        </p:nvSpPr>
        <p:spPr bwMode="auto">
          <a:xfrm flipH="1" flipV="1">
            <a:off x="7126289" y="4232265"/>
            <a:ext cx="334962" cy="384175"/>
          </a:xfrm>
          <a:prstGeom prst="line">
            <a:avLst/>
          </a:prstGeom>
          <a:noFill/>
          <a:ln w="9525">
            <a:solidFill>
              <a:schemeClr val="tx1"/>
            </a:solidFill>
            <a:miter lim="800000"/>
            <a:headEnd type="triangle" w="med" len="med"/>
            <a:tailEnd type="triangle" w="med" len="med"/>
          </a:ln>
        </p:spPr>
        <p:txBody>
          <a:bodyPr wrap="none"/>
          <a:lstStyle/>
          <a:p>
            <a:endParaRPr lang="id-ID"/>
          </a:p>
        </p:txBody>
      </p:sp>
      <p:sp>
        <p:nvSpPr>
          <p:cNvPr id="14348" name="Text Box 29"/>
          <p:cNvSpPr txBox="1">
            <a:spLocks noChangeArrowheads="1"/>
          </p:cNvSpPr>
          <p:nvPr/>
        </p:nvSpPr>
        <p:spPr bwMode="auto">
          <a:xfrm>
            <a:off x="5183189" y="5237153"/>
            <a:ext cx="1030287" cy="304800"/>
          </a:xfrm>
          <a:prstGeom prst="rect">
            <a:avLst/>
          </a:prstGeom>
          <a:noFill/>
          <a:ln w="9525">
            <a:noFill/>
            <a:miter lim="800000"/>
            <a:headEnd/>
            <a:tailEnd/>
          </a:ln>
        </p:spPr>
        <p:txBody>
          <a:bodyPr wrap="none">
            <a:spAutoFit/>
          </a:bodyPr>
          <a:lstStyle/>
          <a:p>
            <a:r>
              <a:rPr lang="en-US" sz="1400" b="1">
                <a:latin typeface="Calibri" pitchFamily="34" charset="0"/>
              </a:rPr>
              <a:t>Peserta 1</a:t>
            </a:r>
          </a:p>
        </p:txBody>
      </p:sp>
      <p:sp>
        <p:nvSpPr>
          <p:cNvPr id="14349" name="Text Box 30"/>
          <p:cNvSpPr txBox="1">
            <a:spLocks noChangeArrowheads="1"/>
          </p:cNvSpPr>
          <p:nvPr/>
        </p:nvSpPr>
        <p:spPr bwMode="auto">
          <a:xfrm>
            <a:off x="7427914" y="5237153"/>
            <a:ext cx="1030287" cy="304800"/>
          </a:xfrm>
          <a:prstGeom prst="rect">
            <a:avLst/>
          </a:prstGeom>
          <a:noFill/>
          <a:ln w="9525">
            <a:noFill/>
            <a:miter lim="800000"/>
            <a:headEnd/>
            <a:tailEnd/>
          </a:ln>
        </p:spPr>
        <p:txBody>
          <a:bodyPr wrap="none">
            <a:spAutoFit/>
          </a:bodyPr>
          <a:lstStyle/>
          <a:p>
            <a:r>
              <a:rPr lang="en-US" sz="1400" b="1">
                <a:latin typeface="Calibri" pitchFamily="34" charset="0"/>
              </a:rPr>
              <a:t>Peserta 2</a:t>
            </a:r>
          </a:p>
        </p:txBody>
      </p:sp>
      <p:sp>
        <p:nvSpPr>
          <p:cNvPr id="14350" name="Text Box 31"/>
          <p:cNvSpPr txBox="1">
            <a:spLocks noChangeArrowheads="1"/>
          </p:cNvSpPr>
          <p:nvPr/>
        </p:nvSpPr>
        <p:spPr bwMode="auto">
          <a:xfrm>
            <a:off x="5715001" y="2071678"/>
            <a:ext cx="1076325" cy="365125"/>
          </a:xfrm>
          <a:prstGeom prst="rect">
            <a:avLst/>
          </a:prstGeom>
          <a:noFill/>
          <a:ln w="9525">
            <a:noFill/>
            <a:miter lim="800000"/>
            <a:headEnd/>
            <a:tailEnd/>
          </a:ln>
        </p:spPr>
        <p:txBody>
          <a:bodyPr wrap="none">
            <a:spAutoFit/>
          </a:bodyPr>
          <a:lstStyle/>
          <a:p>
            <a:r>
              <a:rPr lang="en-US" sz="1400" b="1">
                <a:solidFill>
                  <a:srgbClr val="000066"/>
                </a:solidFill>
                <a:latin typeface="Calibri" pitchFamily="34" charset="0"/>
              </a:rPr>
              <a:t>Peserta</a:t>
            </a:r>
            <a:r>
              <a:rPr lang="en-US">
                <a:solidFill>
                  <a:srgbClr val="000066"/>
                </a:solidFill>
                <a:latin typeface="Calibri" pitchFamily="34" charset="0"/>
              </a:rPr>
              <a:t> ..</a:t>
            </a:r>
          </a:p>
        </p:txBody>
      </p:sp>
      <p:sp>
        <p:nvSpPr>
          <p:cNvPr id="14351" name="Text Box 32"/>
          <p:cNvSpPr txBox="1">
            <a:spLocks noChangeArrowheads="1"/>
          </p:cNvSpPr>
          <p:nvPr/>
        </p:nvSpPr>
        <p:spPr bwMode="auto">
          <a:xfrm>
            <a:off x="7858126" y="2500303"/>
            <a:ext cx="1181100" cy="941387"/>
          </a:xfrm>
          <a:prstGeom prst="rect">
            <a:avLst/>
          </a:prstGeom>
          <a:noFill/>
          <a:ln w="9525">
            <a:noFill/>
            <a:miter lim="800000"/>
            <a:headEnd/>
            <a:tailEnd/>
          </a:ln>
        </p:spPr>
        <p:txBody>
          <a:bodyPr wrap="none">
            <a:spAutoFit/>
          </a:bodyPr>
          <a:lstStyle/>
          <a:p>
            <a:pPr algn="r"/>
            <a:r>
              <a:rPr lang="en-US" sz="1400" b="1">
                <a:solidFill>
                  <a:srgbClr val="000066"/>
                </a:solidFill>
                <a:latin typeface="Calibri" pitchFamily="34" charset="0"/>
              </a:rPr>
              <a:t>Pemegang </a:t>
            </a:r>
          </a:p>
          <a:p>
            <a:pPr algn="r"/>
            <a:r>
              <a:rPr lang="en-US" sz="1400" b="1">
                <a:solidFill>
                  <a:srgbClr val="000066"/>
                </a:solidFill>
                <a:latin typeface="Calibri" pitchFamily="34" charset="0"/>
              </a:rPr>
              <a:t>Amanah</a:t>
            </a:r>
          </a:p>
          <a:p>
            <a:pPr algn="r"/>
            <a:r>
              <a:rPr lang="en-US" sz="1400" b="1">
                <a:solidFill>
                  <a:srgbClr val="000066"/>
                </a:solidFill>
                <a:latin typeface="Calibri" pitchFamily="34" charset="0"/>
              </a:rPr>
              <a:t>(asuransi</a:t>
            </a:r>
          </a:p>
          <a:p>
            <a:pPr algn="r"/>
            <a:r>
              <a:rPr lang="en-US" sz="1400" b="1">
                <a:solidFill>
                  <a:srgbClr val="000066"/>
                </a:solidFill>
                <a:latin typeface="Calibri" pitchFamily="34" charset="0"/>
              </a:rPr>
              <a:t>Syariah)</a:t>
            </a:r>
          </a:p>
        </p:txBody>
      </p:sp>
      <p:sp>
        <p:nvSpPr>
          <p:cNvPr id="14352" name="Text Box 34"/>
          <p:cNvSpPr txBox="1">
            <a:spLocks noChangeArrowheads="1"/>
          </p:cNvSpPr>
          <p:nvPr/>
        </p:nvSpPr>
        <p:spPr bwMode="auto">
          <a:xfrm>
            <a:off x="5429256" y="4143373"/>
            <a:ext cx="1087157" cy="338554"/>
          </a:xfrm>
          <a:prstGeom prst="rect">
            <a:avLst/>
          </a:prstGeom>
          <a:noFill/>
          <a:ln w="9525">
            <a:noFill/>
            <a:miter lim="800000"/>
            <a:headEnd/>
            <a:tailEnd/>
          </a:ln>
        </p:spPr>
        <p:txBody>
          <a:bodyPr wrap="none">
            <a:spAutoFit/>
          </a:bodyPr>
          <a:lstStyle/>
          <a:p>
            <a:r>
              <a:rPr lang="en-US" sz="1600" b="1" dirty="0" smtClean="0">
                <a:solidFill>
                  <a:srgbClr val="1DC00C"/>
                </a:solidFill>
              </a:rPr>
              <a:t>(</a:t>
            </a:r>
            <a:r>
              <a:rPr lang="id-ID" sz="1600" b="1" dirty="0" smtClean="0">
                <a:solidFill>
                  <a:srgbClr val="1DC00C"/>
                </a:solidFill>
              </a:rPr>
              <a:t>tabarru</a:t>
            </a:r>
            <a:r>
              <a:rPr lang="id-ID" sz="1600" b="1" dirty="0">
                <a:solidFill>
                  <a:srgbClr val="1DC00C"/>
                </a:solidFill>
              </a:rPr>
              <a:t>’</a:t>
            </a:r>
            <a:r>
              <a:rPr lang="en-US" sz="1600" b="1" dirty="0">
                <a:solidFill>
                  <a:srgbClr val="1DC00C"/>
                </a:solidFill>
              </a:rPr>
              <a:t>)</a:t>
            </a:r>
          </a:p>
        </p:txBody>
      </p:sp>
      <p:sp>
        <p:nvSpPr>
          <p:cNvPr id="14353" name="Text Box 36"/>
          <p:cNvSpPr txBox="1">
            <a:spLocks noChangeArrowheads="1"/>
          </p:cNvSpPr>
          <p:nvPr/>
        </p:nvSpPr>
        <p:spPr bwMode="auto">
          <a:xfrm>
            <a:off x="5072066" y="2928927"/>
            <a:ext cx="1857375" cy="338138"/>
          </a:xfrm>
          <a:prstGeom prst="rect">
            <a:avLst/>
          </a:prstGeom>
          <a:noFill/>
          <a:ln w="9525">
            <a:noFill/>
            <a:miter lim="800000"/>
            <a:headEnd/>
            <a:tailEnd/>
          </a:ln>
        </p:spPr>
        <p:txBody>
          <a:bodyPr>
            <a:spAutoFit/>
          </a:bodyPr>
          <a:lstStyle/>
          <a:p>
            <a:r>
              <a:rPr lang="en-US" sz="1600" b="1" dirty="0" smtClean="0">
                <a:solidFill>
                  <a:srgbClr val="1DC00C"/>
                </a:solidFill>
              </a:rPr>
              <a:t>(</a:t>
            </a:r>
            <a:r>
              <a:rPr lang="id-ID" sz="1600" b="1" dirty="0" smtClean="0">
                <a:solidFill>
                  <a:srgbClr val="1DC00C"/>
                </a:solidFill>
              </a:rPr>
              <a:t>tabarru</a:t>
            </a:r>
            <a:r>
              <a:rPr lang="id-ID" sz="1600" b="1" dirty="0">
                <a:solidFill>
                  <a:srgbClr val="1DC00C"/>
                </a:solidFill>
              </a:rPr>
              <a:t>’</a:t>
            </a:r>
            <a:r>
              <a:rPr lang="en-US" sz="1600" b="1" dirty="0">
                <a:solidFill>
                  <a:srgbClr val="1DC00C"/>
                </a:solidFill>
              </a:rPr>
              <a:t>)</a:t>
            </a:r>
          </a:p>
        </p:txBody>
      </p:sp>
      <p:sp>
        <p:nvSpPr>
          <p:cNvPr id="14354" name="Rectangle 37"/>
          <p:cNvSpPr>
            <a:spLocks noChangeArrowheads="1"/>
          </p:cNvSpPr>
          <p:nvPr/>
        </p:nvSpPr>
        <p:spPr bwMode="auto">
          <a:xfrm>
            <a:off x="685800" y="2243158"/>
            <a:ext cx="5243522" cy="4114800"/>
          </a:xfrm>
          <a:prstGeom prst="rect">
            <a:avLst/>
          </a:prstGeom>
          <a:noFill/>
          <a:ln w="9525">
            <a:noFill/>
            <a:miter lim="800000"/>
            <a:headEnd/>
            <a:tailEnd/>
          </a:ln>
          <a:effectLst>
            <a:outerShdw blurRad="107950" dist="12700" dir="5400000" algn="ctr">
              <a:srgbClr val="000000"/>
            </a:outerShdw>
          </a:effectLst>
        </p:spPr>
        <p:txBody>
          <a:bodyPr/>
          <a:lstStyle/>
          <a:p>
            <a:pPr marL="342900" indent="-342900">
              <a:spcBef>
                <a:spcPct val="20000"/>
              </a:spcBef>
              <a:buClr>
                <a:schemeClr val="folHlink"/>
              </a:buClr>
              <a:buSzPct val="60000"/>
              <a:buFont typeface="Wingdings" pitchFamily="2" charset="2"/>
              <a:buChar char="n"/>
            </a:pPr>
            <a:r>
              <a:rPr lang="en-US" sz="2000" dirty="0" err="1">
                <a:latin typeface="Calibri" pitchFamily="34" charset="0"/>
              </a:rPr>
              <a:t>Berbagi</a:t>
            </a:r>
            <a:r>
              <a:rPr lang="en-US" sz="2000" dirty="0">
                <a:latin typeface="Calibri" pitchFamily="34" charset="0"/>
              </a:rPr>
              <a:t> </a:t>
            </a:r>
            <a:r>
              <a:rPr lang="en-US" sz="2000" dirty="0" err="1">
                <a:latin typeface="Calibri" pitchFamily="34" charset="0"/>
              </a:rPr>
              <a:t>risiko</a:t>
            </a:r>
            <a:r>
              <a:rPr lang="en-US" sz="2000" dirty="0">
                <a:latin typeface="Calibri" pitchFamily="34" charset="0"/>
              </a:rPr>
              <a:t> </a:t>
            </a:r>
            <a:r>
              <a:rPr lang="en-US" sz="2000" dirty="0" err="1">
                <a:latin typeface="Calibri" pitchFamily="34" charset="0"/>
              </a:rPr>
              <a:t>finansial</a:t>
            </a:r>
            <a:r>
              <a:rPr lang="en-US" sz="2000" dirty="0">
                <a:latin typeface="Calibri" pitchFamily="34" charset="0"/>
              </a:rPr>
              <a:t> </a:t>
            </a:r>
            <a:r>
              <a:rPr lang="en-US" sz="2000" dirty="0" err="1">
                <a:latin typeface="Calibri" pitchFamily="34" charset="0"/>
              </a:rPr>
              <a:t>diantara</a:t>
            </a:r>
            <a:r>
              <a:rPr lang="en-US" sz="2000" dirty="0">
                <a:latin typeface="Calibri" pitchFamily="34" charset="0"/>
              </a:rPr>
              <a:t> </a:t>
            </a:r>
            <a:r>
              <a:rPr lang="en-US" sz="2000" dirty="0" err="1">
                <a:latin typeface="Calibri" pitchFamily="34" charset="0"/>
              </a:rPr>
              <a:t>peserta</a:t>
            </a:r>
            <a:r>
              <a:rPr lang="en-US" sz="2000" dirty="0">
                <a:latin typeface="Calibri" pitchFamily="34" charset="0"/>
              </a:rPr>
              <a:t>.</a:t>
            </a:r>
          </a:p>
          <a:p>
            <a:pPr marL="342900" indent="-342900">
              <a:spcBef>
                <a:spcPct val="20000"/>
              </a:spcBef>
              <a:buClr>
                <a:schemeClr val="folHlink"/>
              </a:buClr>
              <a:buSzPct val="60000"/>
              <a:buFont typeface="Wingdings" pitchFamily="2" charset="2"/>
              <a:buChar char="n"/>
            </a:pPr>
            <a:endParaRPr lang="en-US" sz="2000" dirty="0">
              <a:latin typeface="Calibri" pitchFamily="34" charset="0"/>
            </a:endParaRPr>
          </a:p>
          <a:p>
            <a:pPr marL="342900" indent="-342900">
              <a:spcBef>
                <a:spcPct val="20000"/>
              </a:spcBef>
              <a:buClr>
                <a:schemeClr val="folHlink"/>
              </a:buClr>
              <a:buSzPct val="60000"/>
              <a:buFont typeface="Wingdings" pitchFamily="2" charset="2"/>
              <a:buChar char="n"/>
            </a:pPr>
            <a:r>
              <a:rPr lang="en-US" sz="2000" dirty="0">
                <a:latin typeface="Calibri" pitchFamily="34" charset="0"/>
              </a:rPr>
              <a:t>Perusahaan </a:t>
            </a:r>
            <a:r>
              <a:rPr lang="en-US" sz="2000" dirty="0" err="1">
                <a:latin typeface="Calibri" pitchFamily="34" charset="0"/>
              </a:rPr>
              <a:t>Asuransi</a:t>
            </a:r>
            <a:r>
              <a:rPr lang="en-US" sz="2000" dirty="0">
                <a:latin typeface="Calibri" pitchFamily="34" charset="0"/>
              </a:rPr>
              <a:t> </a:t>
            </a:r>
            <a:r>
              <a:rPr lang="en-US" sz="2000" dirty="0" err="1">
                <a:latin typeface="Calibri" pitchFamily="34" charset="0"/>
              </a:rPr>
              <a:t>bertindak</a:t>
            </a:r>
            <a:r>
              <a:rPr lang="en-US" sz="2000" dirty="0">
                <a:latin typeface="Calibri" pitchFamily="34" charset="0"/>
              </a:rPr>
              <a:t> </a:t>
            </a:r>
            <a:r>
              <a:rPr lang="en-US" sz="2000" dirty="0" err="1">
                <a:latin typeface="Calibri" pitchFamily="34" charset="0"/>
              </a:rPr>
              <a:t>sebagai</a:t>
            </a:r>
            <a:r>
              <a:rPr lang="en-US" sz="2000" dirty="0">
                <a:latin typeface="Calibri" pitchFamily="34" charset="0"/>
              </a:rPr>
              <a:t> Operator / Admin</a:t>
            </a:r>
          </a:p>
          <a:p>
            <a:pPr marL="342900" indent="-342900">
              <a:spcBef>
                <a:spcPct val="20000"/>
              </a:spcBef>
              <a:buClr>
                <a:schemeClr val="folHlink"/>
              </a:buClr>
              <a:buSzPct val="60000"/>
              <a:buFont typeface="Wingdings" pitchFamily="2" charset="2"/>
              <a:buChar char="n"/>
            </a:pPr>
            <a:endParaRPr lang="en-US" sz="2000" dirty="0">
              <a:latin typeface="Calibri" pitchFamily="34" charset="0"/>
            </a:endParaRPr>
          </a:p>
          <a:p>
            <a:pPr marL="342900" indent="-342900">
              <a:spcBef>
                <a:spcPct val="20000"/>
              </a:spcBef>
              <a:buClr>
                <a:schemeClr val="folHlink"/>
              </a:buClr>
              <a:buSzPct val="60000"/>
              <a:buFont typeface="Wingdings" pitchFamily="2" charset="2"/>
              <a:buChar char="n"/>
            </a:pPr>
            <a:r>
              <a:rPr lang="en-US" sz="2000" dirty="0">
                <a:latin typeface="Calibri" pitchFamily="34" charset="0"/>
              </a:rPr>
              <a:t>Pool of Fund (</a:t>
            </a:r>
            <a:r>
              <a:rPr lang="en-US" sz="2000" dirty="0" err="1">
                <a:latin typeface="Calibri" pitchFamily="34" charset="0"/>
              </a:rPr>
              <a:t>Pengumpulan</a:t>
            </a:r>
            <a:r>
              <a:rPr lang="en-US" sz="2000" dirty="0">
                <a:latin typeface="Calibri" pitchFamily="34" charset="0"/>
              </a:rPr>
              <a:t> Dana)</a:t>
            </a:r>
          </a:p>
          <a:p>
            <a:pPr marL="342900" indent="-342900">
              <a:spcBef>
                <a:spcPct val="20000"/>
              </a:spcBef>
              <a:buClr>
                <a:schemeClr val="folHlink"/>
              </a:buClr>
              <a:buSzPct val="60000"/>
              <a:buFont typeface="Wingdings" pitchFamily="2" charset="2"/>
              <a:buChar char="n"/>
            </a:pPr>
            <a:endParaRPr lang="en-US" sz="2000" dirty="0">
              <a:latin typeface="Calibri" pitchFamily="34" charset="0"/>
            </a:endParaRPr>
          </a:p>
          <a:p>
            <a:pPr marL="342900" indent="-342900">
              <a:spcBef>
                <a:spcPct val="20000"/>
              </a:spcBef>
              <a:buClr>
                <a:schemeClr val="folHlink"/>
              </a:buClr>
              <a:buSzPct val="60000"/>
              <a:buFont typeface="Wingdings" pitchFamily="2" charset="2"/>
              <a:buChar char="n"/>
            </a:pPr>
            <a:r>
              <a:rPr lang="en-US" sz="2000" err="1" smtClean="0">
                <a:latin typeface="Calibri" pitchFamily="34" charset="0"/>
              </a:rPr>
              <a:t>Ujroh</a:t>
            </a:r>
            <a:r>
              <a:rPr lang="en-US" sz="2000" smtClean="0">
                <a:latin typeface="Calibri" pitchFamily="34" charset="0"/>
              </a:rPr>
              <a:t> menjadi Pendapatan Perusahaan </a:t>
            </a:r>
            <a:endParaRPr lang="en-US" sz="2000" dirty="0" smtClean="0">
              <a:latin typeface="Calibri" pitchFamily="34" charset="0"/>
            </a:endParaRPr>
          </a:p>
          <a:p>
            <a:pPr marL="342900" indent="-342900">
              <a:spcBef>
                <a:spcPct val="20000"/>
              </a:spcBef>
              <a:buClr>
                <a:schemeClr val="folHlink"/>
              </a:buClr>
              <a:buSzPct val="60000"/>
              <a:buFont typeface="Wingdings" pitchFamily="2" charset="2"/>
              <a:buChar char="n"/>
            </a:pPr>
            <a:r>
              <a:rPr lang="en-US" sz="2000" smtClean="0">
                <a:latin typeface="Calibri" pitchFamily="34" charset="0"/>
              </a:rPr>
              <a:t>Tabarru bukan Pendapatan Perusahaan</a:t>
            </a:r>
            <a:endParaRPr lang="en-US" sz="2000" dirty="0">
              <a:latin typeface="Calibri" pitchFamily="34" charset="0"/>
            </a:endParaRPr>
          </a:p>
          <a:p>
            <a:pPr marL="342900" indent="-342900">
              <a:spcBef>
                <a:spcPct val="20000"/>
              </a:spcBef>
              <a:buClr>
                <a:schemeClr val="folHlink"/>
              </a:buClr>
              <a:buSzPct val="60000"/>
              <a:buFont typeface="Wingdings" pitchFamily="2" charset="2"/>
              <a:buChar char="n"/>
            </a:pPr>
            <a:r>
              <a:rPr lang="en-US" sz="2000" smtClean="0">
                <a:latin typeface="Calibri" pitchFamily="34" charset="0"/>
              </a:rPr>
              <a:t>Klaim bukan merupakan Biaya Perusahaan</a:t>
            </a:r>
            <a:endParaRPr lang="en-US" sz="2000" dirty="0">
              <a:latin typeface="Calibri" pitchFamily="34" charset="0"/>
            </a:endParaRPr>
          </a:p>
        </p:txBody>
      </p:sp>
      <p:sp>
        <p:nvSpPr>
          <p:cNvPr id="48151" name="Slide Number Placeholder 20"/>
          <p:cNvSpPr>
            <a:spLocks noGrp="1"/>
          </p:cNvSpPr>
          <p:nvPr>
            <p:ph type="sldNum" sz="quarter" idx="12"/>
          </p:nvPr>
        </p:nvSpPr>
        <p:spPr>
          <a:xfrm>
            <a:off x="6696076" y="5927715"/>
            <a:ext cx="2133600" cy="365125"/>
          </a:xfrm>
        </p:spPr>
        <p:txBody>
          <a:bodyPr/>
          <a:lstStyle/>
          <a:p>
            <a:pPr>
              <a:defRPr/>
            </a:pPr>
            <a:fld id="{C4300CFE-3800-4DF2-87AE-34D51DF92380}" type="slidenum">
              <a:rPr lang="en-US"/>
              <a:pPr>
                <a:defRPr/>
              </a:pPr>
              <a:t>18</a:t>
            </a:fld>
            <a:endParaRPr lang="en-US"/>
          </a:p>
        </p:txBody>
      </p:sp>
      <p:sp>
        <p:nvSpPr>
          <p:cNvPr id="14356" name="Text Box 34"/>
          <p:cNvSpPr txBox="1">
            <a:spLocks noChangeArrowheads="1"/>
          </p:cNvSpPr>
          <p:nvPr/>
        </p:nvSpPr>
        <p:spPr bwMode="auto">
          <a:xfrm>
            <a:off x="6858016" y="4286249"/>
            <a:ext cx="1087157" cy="338554"/>
          </a:xfrm>
          <a:prstGeom prst="rect">
            <a:avLst/>
          </a:prstGeom>
          <a:noFill/>
          <a:ln w="9525">
            <a:noFill/>
            <a:miter lim="800000"/>
            <a:headEnd/>
            <a:tailEnd/>
          </a:ln>
        </p:spPr>
        <p:txBody>
          <a:bodyPr wrap="none">
            <a:spAutoFit/>
          </a:bodyPr>
          <a:lstStyle/>
          <a:p>
            <a:r>
              <a:rPr lang="en-US" sz="1600" b="1" dirty="0" smtClean="0">
                <a:solidFill>
                  <a:srgbClr val="1DC00C"/>
                </a:solidFill>
              </a:rPr>
              <a:t>(</a:t>
            </a:r>
            <a:r>
              <a:rPr lang="id-ID" sz="1600" b="1" dirty="0" smtClean="0">
                <a:solidFill>
                  <a:srgbClr val="1DC00C"/>
                </a:solidFill>
              </a:rPr>
              <a:t>tabarru</a:t>
            </a:r>
            <a:r>
              <a:rPr lang="id-ID" sz="1600" b="1" dirty="0">
                <a:solidFill>
                  <a:srgbClr val="1DC00C"/>
                </a:solidFill>
              </a:rPr>
              <a:t>’</a:t>
            </a:r>
            <a:r>
              <a:rPr lang="en-US" sz="1600" b="1" dirty="0">
                <a:solidFill>
                  <a:srgbClr val="1DC00C"/>
                </a:solidFill>
              </a:rPr>
              <a:t>)</a:t>
            </a:r>
          </a:p>
        </p:txBody>
      </p:sp>
      <p:grpSp>
        <p:nvGrpSpPr>
          <p:cNvPr id="2" name="Group 20"/>
          <p:cNvGrpSpPr/>
          <p:nvPr/>
        </p:nvGrpSpPr>
        <p:grpSpPr>
          <a:xfrm>
            <a:off x="500034" y="857232"/>
            <a:ext cx="8215370" cy="1077108"/>
            <a:chOff x="0" y="54"/>
            <a:chExt cx="8215370" cy="1077108"/>
          </a:xfrm>
          <a:scene3d>
            <a:camera prst="orthographicFront"/>
            <a:lightRig rig="threePt" dir="t">
              <a:rot lat="0" lon="0" rev="7500000"/>
            </a:lightRig>
          </a:scene3d>
        </p:grpSpPr>
        <p:sp>
          <p:nvSpPr>
            <p:cNvPr id="22" name="Rounded Rectangle 21"/>
            <p:cNvSpPr/>
            <p:nvPr/>
          </p:nvSpPr>
          <p:spPr>
            <a:xfrm>
              <a:off x="0" y="54"/>
              <a:ext cx="8215370" cy="1077108"/>
            </a:xfrm>
            <a:prstGeom prst="roundRect">
              <a:avLst/>
            </a:prstGeom>
            <a:sp3d prstMaterial="plastic">
              <a:bevelT w="127000" h="25400" prst="relaxedInset"/>
            </a:sp3d>
          </p:spPr>
          <p:style>
            <a:lnRef idx="3">
              <a:schemeClr val="lt1"/>
            </a:lnRef>
            <a:fillRef idx="1">
              <a:schemeClr val="accent6"/>
            </a:fillRef>
            <a:effectRef idx="1">
              <a:schemeClr val="accent6"/>
            </a:effectRef>
            <a:fontRef idx="minor">
              <a:schemeClr val="lt1"/>
            </a:fontRef>
          </p:style>
        </p:sp>
        <p:sp>
          <p:nvSpPr>
            <p:cNvPr id="23" name="Rounded Rectangle 4"/>
            <p:cNvSpPr/>
            <p:nvPr/>
          </p:nvSpPr>
          <p:spPr>
            <a:xfrm>
              <a:off x="52580" y="52634"/>
              <a:ext cx="8110210" cy="971948"/>
            </a:xfrm>
            <a:prstGeom prst="rect">
              <a:avLst/>
            </a:prstGeom>
            <a:sp3d/>
          </p:spPr>
          <p:style>
            <a:lnRef idx="0">
              <a:scrgbClr r="0" g="0" b="0"/>
            </a:lnRef>
            <a:fillRef idx="0">
              <a:scrgbClr r="0" g="0" b="0"/>
            </a:fillRef>
            <a:effectRef idx="0">
              <a:scrgbClr r="0" g="0" b="0"/>
            </a:effectRef>
            <a:fontRef idx="minor">
              <a:schemeClr val="lt1"/>
            </a:fontRef>
          </p:style>
          <p:txBody>
            <a:bodyPr lIns="106680" tIns="106680" rIns="106680" bIns="106680" spcCol="1270" anchor="ctr"/>
            <a:lstStyle/>
            <a:p>
              <a:pPr algn="ctr" defTabSz="1244600" fontAlgn="auto">
                <a:lnSpc>
                  <a:spcPct val="90000"/>
                </a:lnSpc>
                <a:spcAft>
                  <a:spcPct val="35000"/>
                </a:spcAft>
                <a:defRPr/>
              </a:pPr>
              <a:r>
                <a:rPr lang="en-US" sz="2800" b="1" dirty="0"/>
                <a:t>PENGELOLAAN RESIKO</a:t>
              </a:r>
              <a:endParaRPr lang="id-ID" sz="2800" b="1" dirty="0"/>
            </a:p>
            <a:p>
              <a:pPr algn="ctr" defTabSz="1244600" fontAlgn="auto">
                <a:lnSpc>
                  <a:spcPct val="90000"/>
                </a:lnSpc>
                <a:spcAft>
                  <a:spcPct val="35000"/>
                </a:spcAft>
                <a:defRPr/>
              </a:pPr>
              <a:r>
                <a:rPr lang="id-ID" sz="2800" b="1" dirty="0"/>
                <a:t>(</a:t>
              </a:r>
              <a:r>
                <a:rPr lang="en-US" sz="2800" b="1" dirty="0" err="1"/>
                <a:t>Asuransi</a:t>
              </a:r>
              <a:r>
                <a:rPr lang="en-US" sz="2800" b="1" dirty="0"/>
                <a:t> </a:t>
              </a:r>
              <a:r>
                <a:rPr lang="id-ID" sz="2800" b="1" dirty="0"/>
                <a:t> Syariah – </a:t>
              </a:r>
              <a:r>
                <a:rPr lang="id-ID" sz="2800" b="1" i="1" dirty="0"/>
                <a:t>Risk Sharing</a:t>
              </a:r>
              <a:r>
                <a:rPr lang="id-ID" sz="2800" b="1" dirty="0"/>
                <a:t>)</a:t>
              </a:r>
              <a:endParaRPr lang="id-ID" sz="2800" dirty="0"/>
            </a:p>
          </p:txBody>
        </p:sp>
      </p:grpSp>
      <p:cxnSp>
        <p:nvCxnSpPr>
          <p:cNvPr id="25" name="Straight Arrow Connector 24"/>
          <p:cNvCxnSpPr>
            <a:stCxn id="14343" idx="3"/>
          </p:cNvCxnSpPr>
          <p:nvPr/>
        </p:nvCxnSpPr>
        <p:spPr>
          <a:xfrm>
            <a:off x="5835651" y="2555865"/>
            <a:ext cx="1808183" cy="3016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 name="Text Box 36"/>
          <p:cNvSpPr txBox="1">
            <a:spLocks noChangeArrowheads="1"/>
          </p:cNvSpPr>
          <p:nvPr/>
        </p:nvSpPr>
        <p:spPr bwMode="auto">
          <a:xfrm>
            <a:off x="6429388" y="2357423"/>
            <a:ext cx="1857375" cy="338138"/>
          </a:xfrm>
          <a:prstGeom prst="rect">
            <a:avLst/>
          </a:prstGeom>
          <a:noFill/>
          <a:ln w="9525">
            <a:noFill/>
            <a:miter lim="800000"/>
            <a:headEnd/>
            <a:tailEnd/>
          </a:ln>
        </p:spPr>
        <p:txBody>
          <a:bodyPr>
            <a:spAutoFit/>
          </a:bodyPr>
          <a:lstStyle/>
          <a:p>
            <a:r>
              <a:rPr lang="en-US" sz="1600" b="1" dirty="0" err="1" smtClean="0">
                <a:solidFill>
                  <a:srgbClr val="1DC00C"/>
                </a:solidFill>
              </a:rPr>
              <a:t>Ujrah</a:t>
            </a:r>
            <a:endParaRPr lang="en-US" sz="1600" b="1" dirty="0">
              <a:solidFill>
                <a:srgbClr val="1DC00C"/>
              </a:solidFill>
            </a:endParaRPr>
          </a:p>
        </p:txBody>
      </p:sp>
      <p:cxnSp>
        <p:nvCxnSpPr>
          <p:cNvPr id="28" name="Straight Arrow Connector 27"/>
          <p:cNvCxnSpPr>
            <a:stCxn id="14344" idx="0"/>
          </p:cNvCxnSpPr>
          <p:nvPr/>
        </p:nvCxnSpPr>
        <p:spPr>
          <a:xfrm rot="16200000" flipV="1">
            <a:off x="7415227" y="4157666"/>
            <a:ext cx="752470" cy="95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Text Box 36"/>
          <p:cNvSpPr txBox="1">
            <a:spLocks noChangeArrowheads="1"/>
          </p:cNvSpPr>
          <p:nvPr/>
        </p:nvSpPr>
        <p:spPr bwMode="auto">
          <a:xfrm>
            <a:off x="7715273" y="4000497"/>
            <a:ext cx="1214446" cy="338138"/>
          </a:xfrm>
          <a:prstGeom prst="rect">
            <a:avLst/>
          </a:prstGeom>
          <a:noFill/>
          <a:ln w="9525">
            <a:noFill/>
            <a:miter lim="800000"/>
            <a:headEnd/>
            <a:tailEnd/>
          </a:ln>
        </p:spPr>
        <p:txBody>
          <a:bodyPr wrap="square">
            <a:spAutoFit/>
          </a:bodyPr>
          <a:lstStyle/>
          <a:p>
            <a:r>
              <a:rPr lang="en-US" sz="1600" b="1" dirty="0" err="1" smtClean="0">
                <a:solidFill>
                  <a:srgbClr val="1DC00C"/>
                </a:solidFill>
              </a:rPr>
              <a:t>Ujrah</a:t>
            </a:r>
            <a:r>
              <a:rPr lang="en-US" sz="1600" b="1" dirty="0" smtClean="0">
                <a:solidFill>
                  <a:srgbClr val="1DC00C"/>
                </a:solidFill>
              </a:rPr>
              <a:t> 2</a:t>
            </a:r>
            <a:endParaRPr lang="en-US" sz="1600" b="1" dirty="0">
              <a:solidFill>
                <a:srgbClr val="1DC00C"/>
              </a:solidFill>
            </a:endParaRPr>
          </a:p>
        </p:txBody>
      </p:sp>
      <p:cxnSp>
        <p:nvCxnSpPr>
          <p:cNvPr id="31" name="Straight Arrow Connector 30"/>
          <p:cNvCxnSpPr/>
          <p:nvPr/>
        </p:nvCxnSpPr>
        <p:spPr>
          <a:xfrm flipV="1">
            <a:off x="6000760" y="3714745"/>
            <a:ext cx="1785950" cy="14287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2" name="Text Box 36"/>
          <p:cNvSpPr txBox="1">
            <a:spLocks noChangeArrowheads="1"/>
          </p:cNvSpPr>
          <p:nvPr/>
        </p:nvSpPr>
        <p:spPr bwMode="auto">
          <a:xfrm>
            <a:off x="6072198" y="4643439"/>
            <a:ext cx="1214446" cy="338138"/>
          </a:xfrm>
          <a:prstGeom prst="rect">
            <a:avLst/>
          </a:prstGeom>
          <a:noFill/>
          <a:ln w="9525">
            <a:noFill/>
            <a:miter lim="800000"/>
            <a:headEnd/>
            <a:tailEnd/>
          </a:ln>
        </p:spPr>
        <p:txBody>
          <a:bodyPr wrap="square">
            <a:spAutoFit/>
          </a:bodyPr>
          <a:lstStyle/>
          <a:p>
            <a:r>
              <a:rPr lang="en-US" sz="1600" b="1" dirty="0" err="1" smtClean="0">
                <a:solidFill>
                  <a:srgbClr val="1DC00C"/>
                </a:solidFill>
              </a:rPr>
              <a:t>Ujrah</a:t>
            </a:r>
            <a:r>
              <a:rPr lang="en-US" sz="1600" b="1" dirty="0" smtClean="0">
                <a:solidFill>
                  <a:srgbClr val="1DC00C"/>
                </a:solidFill>
              </a:rPr>
              <a:t> 1</a:t>
            </a:r>
            <a:endParaRPr lang="en-US" sz="1600" b="1" dirty="0">
              <a:solidFill>
                <a:srgbClr val="1DC00C"/>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84" name="Content Placeholder 83"/>
          <p:cNvGraphicFramePr>
            <a:graphicFrameLocks noGrp="1"/>
          </p:cNvGraphicFramePr>
          <p:nvPr>
            <p:ph idx="1"/>
          </p:nvPr>
        </p:nvGraphicFramePr>
        <p:xfrm>
          <a:off x="457200" y="1922475"/>
          <a:ext cx="6043626" cy="47688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p:cNvSpPr>
            <a:spLocks noGrp="1"/>
          </p:cNvSpPr>
          <p:nvPr>
            <p:ph type="sldNum" sz="quarter" idx="12"/>
          </p:nvPr>
        </p:nvSpPr>
        <p:spPr>
          <a:xfrm>
            <a:off x="7010400" y="6492875"/>
            <a:ext cx="2133600" cy="365125"/>
          </a:xfrm>
        </p:spPr>
        <p:txBody>
          <a:bodyPr/>
          <a:lstStyle/>
          <a:p>
            <a:pPr>
              <a:defRPr/>
            </a:pPr>
            <a:fld id="{D592E577-A3D9-44A7-8AFD-FD1C2BD85571}" type="slidenum">
              <a:rPr lang="id-ID" smtClean="0"/>
              <a:pPr>
                <a:defRPr/>
              </a:pPr>
              <a:t>19</a:t>
            </a:fld>
            <a:endParaRPr lang="id-ID"/>
          </a:p>
        </p:txBody>
      </p:sp>
      <p:sp>
        <p:nvSpPr>
          <p:cNvPr id="6" name="Rectangle 416"/>
          <p:cNvSpPr>
            <a:spLocks noChangeArrowheads="1"/>
          </p:cNvSpPr>
          <p:nvPr/>
        </p:nvSpPr>
        <p:spPr bwMode="auto">
          <a:xfrm>
            <a:off x="6767294" y="3175025"/>
            <a:ext cx="2286016" cy="2667000"/>
          </a:xfrm>
          <a:prstGeom prst="rect">
            <a:avLst/>
          </a:prstGeom>
          <a:solidFill>
            <a:schemeClr val="accent1"/>
          </a:solidFill>
          <a:ln w="9525">
            <a:solidFill>
              <a:schemeClr val="tx1"/>
            </a:solidFill>
            <a:miter lim="800000"/>
            <a:headEnd/>
            <a:tailEnd/>
          </a:ln>
        </p:spPr>
        <p:txBody>
          <a:bodyPr wrap="none" anchor="ctr"/>
          <a:lstStyle/>
          <a:p>
            <a:endParaRPr lang="id-ID" dirty="0">
              <a:latin typeface="Calibri" pitchFamily="34" charset="0"/>
            </a:endParaRPr>
          </a:p>
        </p:txBody>
      </p:sp>
      <p:sp>
        <p:nvSpPr>
          <p:cNvPr id="7" name="Rectangle 153"/>
          <p:cNvSpPr>
            <a:spLocks noChangeArrowheads="1"/>
          </p:cNvSpPr>
          <p:nvPr/>
        </p:nvSpPr>
        <p:spPr bwMode="auto">
          <a:xfrm>
            <a:off x="7338798" y="6280193"/>
            <a:ext cx="1296988" cy="441325"/>
          </a:xfrm>
          <a:prstGeom prst="rect">
            <a:avLst/>
          </a:prstGeom>
          <a:solidFill>
            <a:schemeClr val="accent6">
              <a:lumMod val="20000"/>
              <a:lumOff val="80000"/>
            </a:schemeClr>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p>
            <a:endParaRPr lang="id-ID">
              <a:latin typeface="Calibri" pitchFamily="34" charset="0"/>
            </a:endParaRPr>
          </a:p>
        </p:txBody>
      </p:sp>
      <p:sp>
        <p:nvSpPr>
          <p:cNvPr id="8" name="Rectangle 155"/>
          <p:cNvSpPr>
            <a:spLocks noChangeArrowheads="1"/>
          </p:cNvSpPr>
          <p:nvPr/>
        </p:nvSpPr>
        <p:spPr bwMode="auto">
          <a:xfrm>
            <a:off x="7643834" y="6316708"/>
            <a:ext cx="771525" cy="320675"/>
          </a:xfrm>
          <a:prstGeom prst="rect">
            <a:avLst/>
          </a:prstGeom>
          <a:noFill/>
          <a:ln w="9525">
            <a:noFill/>
            <a:miter lim="800000"/>
            <a:headEnd/>
            <a:tailEnd/>
          </a:ln>
        </p:spPr>
        <p:txBody>
          <a:bodyPr wrap="none" lIns="0" tIns="0" rIns="0" bIns="0">
            <a:spAutoFit/>
          </a:bodyPr>
          <a:lstStyle/>
          <a:p>
            <a:r>
              <a:rPr lang="en-US" sz="2100" dirty="0" err="1">
                <a:solidFill>
                  <a:srgbClr val="000000"/>
                </a:solidFill>
                <a:latin typeface="Times New Roman" pitchFamily="18" charset="0"/>
              </a:rPr>
              <a:t>Peserta</a:t>
            </a:r>
            <a:endParaRPr lang="en-US" sz="1600" dirty="0">
              <a:latin typeface="Calibri" pitchFamily="34" charset="0"/>
            </a:endParaRPr>
          </a:p>
        </p:txBody>
      </p:sp>
      <p:pic>
        <p:nvPicPr>
          <p:cNvPr id="9" name="Picture 208"/>
          <p:cNvPicPr>
            <a:picLocks noChangeAspect="1" noChangeArrowheads="1"/>
          </p:cNvPicPr>
          <p:nvPr/>
        </p:nvPicPr>
        <p:blipFill>
          <a:blip r:embed="rId7"/>
          <a:srcRect/>
          <a:stretch>
            <a:fillRect/>
          </a:stretch>
        </p:blipFill>
        <p:spPr bwMode="auto">
          <a:xfrm>
            <a:off x="7048268" y="4013225"/>
            <a:ext cx="1752600" cy="1600200"/>
          </a:xfrm>
          <a:prstGeom prst="rect">
            <a:avLst/>
          </a:prstGeom>
          <a:noFill/>
          <a:ln w="9525">
            <a:noFill/>
            <a:miter lim="800000"/>
            <a:headEnd/>
            <a:tailEnd/>
          </a:ln>
        </p:spPr>
      </p:pic>
      <p:sp>
        <p:nvSpPr>
          <p:cNvPr id="10" name="Rectangle 209"/>
          <p:cNvSpPr>
            <a:spLocks noChangeArrowheads="1"/>
          </p:cNvSpPr>
          <p:nvPr/>
        </p:nvSpPr>
        <p:spPr bwMode="auto">
          <a:xfrm>
            <a:off x="7316556" y="4470425"/>
            <a:ext cx="1344920" cy="523220"/>
          </a:xfrm>
          <a:prstGeom prst="rect">
            <a:avLst/>
          </a:prstGeom>
          <a:solidFill>
            <a:schemeClr val="accent6">
              <a:lumMod val="20000"/>
              <a:lumOff val="80000"/>
            </a:schemeClr>
          </a:solidFill>
          <a:ln w="9525">
            <a:noFill/>
            <a:miter lim="800000"/>
            <a:headEnd/>
            <a:tailEnd/>
          </a:ln>
        </p:spPr>
        <p:txBody>
          <a:bodyPr wrap="none" lIns="0" tIns="0" rIns="0" bIns="0">
            <a:spAutoFit/>
          </a:bodyPr>
          <a:lstStyle/>
          <a:p>
            <a:pPr algn="ctr"/>
            <a:r>
              <a:rPr lang="en-US" sz="1700" b="1" dirty="0"/>
              <a:t>Surplus</a:t>
            </a:r>
          </a:p>
          <a:p>
            <a:pPr algn="ctr"/>
            <a:r>
              <a:rPr lang="en-US" sz="1700" b="1" dirty="0"/>
              <a:t>Underwriting</a:t>
            </a:r>
            <a:endParaRPr lang="en-US" sz="1200" dirty="0">
              <a:latin typeface="Calibri" pitchFamily="34" charset="0"/>
            </a:endParaRPr>
          </a:p>
        </p:txBody>
      </p:sp>
      <p:sp>
        <p:nvSpPr>
          <p:cNvPr id="11" name="Text Box 232"/>
          <p:cNvSpPr txBox="1">
            <a:spLocks noChangeArrowheads="1"/>
          </p:cNvSpPr>
          <p:nvPr/>
        </p:nvSpPr>
        <p:spPr bwMode="auto">
          <a:xfrm>
            <a:off x="8124616" y="2708293"/>
            <a:ext cx="687388" cy="336550"/>
          </a:xfrm>
          <a:prstGeom prst="rect">
            <a:avLst/>
          </a:prstGeom>
          <a:noFill/>
          <a:ln w="9525">
            <a:noFill/>
            <a:miter lim="800000"/>
            <a:headEnd/>
            <a:tailEnd/>
          </a:ln>
        </p:spPr>
        <p:txBody>
          <a:bodyPr wrap="none">
            <a:spAutoFit/>
          </a:bodyPr>
          <a:lstStyle/>
          <a:p>
            <a:r>
              <a:rPr lang="en-US" sz="1600" b="1" dirty="0">
                <a:solidFill>
                  <a:srgbClr val="010103"/>
                </a:solidFill>
                <a:latin typeface="Calibri" pitchFamily="34" charset="0"/>
              </a:rPr>
              <a:t>50%</a:t>
            </a:r>
          </a:p>
        </p:txBody>
      </p:sp>
      <p:sp>
        <p:nvSpPr>
          <p:cNvPr id="12" name="Text Box 255"/>
          <p:cNvSpPr txBox="1">
            <a:spLocks noChangeArrowheads="1"/>
          </p:cNvSpPr>
          <p:nvPr/>
        </p:nvSpPr>
        <p:spPr bwMode="auto">
          <a:xfrm>
            <a:off x="7338798" y="5851565"/>
            <a:ext cx="687388" cy="336550"/>
          </a:xfrm>
          <a:prstGeom prst="rect">
            <a:avLst/>
          </a:prstGeom>
          <a:noFill/>
          <a:ln w="9525">
            <a:noFill/>
            <a:miter lim="800000"/>
            <a:headEnd/>
            <a:tailEnd/>
          </a:ln>
        </p:spPr>
        <p:txBody>
          <a:bodyPr wrap="none">
            <a:spAutoFit/>
          </a:bodyPr>
          <a:lstStyle/>
          <a:p>
            <a:r>
              <a:rPr lang="en-US" sz="1600" b="1" dirty="0">
                <a:solidFill>
                  <a:srgbClr val="010103"/>
                </a:solidFill>
                <a:latin typeface="Calibri" pitchFamily="34" charset="0"/>
              </a:rPr>
              <a:t>30%</a:t>
            </a:r>
          </a:p>
        </p:txBody>
      </p:sp>
      <p:sp>
        <p:nvSpPr>
          <p:cNvPr id="13" name="Text Box 257"/>
          <p:cNvSpPr txBox="1">
            <a:spLocks noChangeArrowheads="1"/>
          </p:cNvSpPr>
          <p:nvPr/>
        </p:nvSpPr>
        <p:spPr bwMode="auto">
          <a:xfrm>
            <a:off x="7553112" y="4065615"/>
            <a:ext cx="542135" cy="338554"/>
          </a:xfrm>
          <a:prstGeom prst="rect">
            <a:avLst/>
          </a:prstGeom>
          <a:solidFill>
            <a:schemeClr val="accent6">
              <a:lumMod val="20000"/>
              <a:lumOff val="80000"/>
            </a:schemeClr>
          </a:solidFill>
          <a:ln w="9525">
            <a:noFill/>
            <a:miter lim="800000"/>
            <a:headEnd/>
            <a:tailEnd/>
          </a:ln>
        </p:spPr>
        <p:txBody>
          <a:bodyPr wrap="none">
            <a:spAutoFit/>
          </a:bodyPr>
          <a:lstStyle/>
          <a:p>
            <a:pPr algn="ctr"/>
            <a:r>
              <a:rPr lang="en-US" sz="1600" b="1" dirty="0">
                <a:solidFill>
                  <a:srgbClr val="010103"/>
                </a:solidFill>
                <a:latin typeface="Calibri" pitchFamily="34" charset="0"/>
              </a:rPr>
              <a:t>20%</a:t>
            </a:r>
          </a:p>
        </p:txBody>
      </p:sp>
      <p:sp>
        <p:nvSpPr>
          <p:cNvPr id="14" name="Rectangle 287"/>
          <p:cNvSpPr>
            <a:spLocks noChangeArrowheads="1"/>
          </p:cNvSpPr>
          <p:nvPr/>
        </p:nvSpPr>
        <p:spPr bwMode="auto">
          <a:xfrm>
            <a:off x="7267360" y="1993913"/>
            <a:ext cx="1296987" cy="500066"/>
          </a:xfrm>
          <a:prstGeom prst="rect">
            <a:avLst/>
          </a:prstGeom>
          <a:solidFill>
            <a:srgbClr val="DAE05C"/>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p>
            <a:endParaRPr lang="id-ID">
              <a:latin typeface="Calibri" pitchFamily="34" charset="0"/>
            </a:endParaRPr>
          </a:p>
        </p:txBody>
      </p:sp>
      <p:sp>
        <p:nvSpPr>
          <p:cNvPr id="15" name="Rectangle 289"/>
          <p:cNvSpPr>
            <a:spLocks noChangeArrowheads="1"/>
          </p:cNvSpPr>
          <p:nvPr/>
        </p:nvSpPr>
        <p:spPr bwMode="auto">
          <a:xfrm>
            <a:off x="7338798" y="2065351"/>
            <a:ext cx="1096963" cy="320675"/>
          </a:xfrm>
          <a:prstGeom prst="rect">
            <a:avLst/>
          </a:prstGeom>
          <a:noFill/>
          <a:ln w="9525">
            <a:noFill/>
            <a:miter lim="800000"/>
            <a:headEnd/>
            <a:tailEnd/>
          </a:ln>
        </p:spPr>
        <p:txBody>
          <a:bodyPr wrap="none" lIns="0" tIns="0" rIns="0" bIns="0">
            <a:spAutoFit/>
          </a:bodyPr>
          <a:lstStyle/>
          <a:p>
            <a:r>
              <a:rPr lang="en-US" sz="2100" dirty="0" err="1">
                <a:solidFill>
                  <a:srgbClr val="000000"/>
                </a:solidFill>
                <a:latin typeface="Times New Roman" pitchFamily="18" charset="0"/>
              </a:rPr>
              <a:t>Perusahan</a:t>
            </a:r>
            <a:endParaRPr lang="en-US" sz="1600" dirty="0">
              <a:latin typeface="Calibri" pitchFamily="34" charset="0"/>
            </a:endParaRPr>
          </a:p>
        </p:txBody>
      </p:sp>
      <p:grpSp>
        <p:nvGrpSpPr>
          <p:cNvPr id="3" name="Group 417"/>
          <p:cNvGrpSpPr>
            <a:grpSpLocks/>
          </p:cNvGrpSpPr>
          <p:nvPr/>
        </p:nvGrpSpPr>
        <p:grpSpPr bwMode="auto">
          <a:xfrm rot="16200000">
            <a:off x="7603914" y="2800367"/>
            <a:ext cx="695325" cy="225425"/>
            <a:chOff x="2647" y="3254"/>
            <a:chExt cx="438" cy="142"/>
          </a:xfrm>
        </p:grpSpPr>
        <p:sp>
          <p:nvSpPr>
            <p:cNvPr id="39" name="Freeform 418"/>
            <p:cNvSpPr>
              <a:spLocks/>
            </p:cNvSpPr>
            <p:nvPr/>
          </p:nvSpPr>
          <p:spPr bwMode="auto">
            <a:xfrm>
              <a:off x="2664" y="3320"/>
              <a:ext cx="25" cy="27"/>
            </a:xfrm>
            <a:custGeom>
              <a:avLst/>
              <a:gdLst>
                <a:gd name="T0" fmla="*/ 13 w 25"/>
                <a:gd name="T1" fmla="*/ 0 h 27"/>
                <a:gd name="T2" fmla="*/ 7 w 25"/>
                <a:gd name="T3" fmla="*/ 1 h 27"/>
                <a:gd name="T4" fmla="*/ 4 w 25"/>
                <a:gd name="T5" fmla="*/ 4 h 27"/>
                <a:gd name="T6" fmla="*/ 1 w 25"/>
                <a:gd name="T7" fmla="*/ 8 h 27"/>
                <a:gd name="T8" fmla="*/ 0 w 25"/>
                <a:gd name="T9" fmla="*/ 14 h 27"/>
                <a:gd name="T10" fmla="*/ 1 w 25"/>
                <a:gd name="T11" fmla="*/ 19 h 27"/>
                <a:gd name="T12" fmla="*/ 4 w 25"/>
                <a:gd name="T13" fmla="*/ 23 h 27"/>
                <a:gd name="T14" fmla="*/ 7 w 25"/>
                <a:gd name="T15" fmla="*/ 26 h 27"/>
                <a:gd name="T16" fmla="*/ 13 w 25"/>
                <a:gd name="T17" fmla="*/ 27 h 27"/>
                <a:gd name="T18" fmla="*/ 13 w 25"/>
                <a:gd name="T19" fmla="*/ 27 h 27"/>
                <a:gd name="T20" fmla="*/ 18 w 25"/>
                <a:gd name="T21" fmla="*/ 26 h 27"/>
                <a:gd name="T22" fmla="*/ 21 w 25"/>
                <a:gd name="T23" fmla="*/ 23 h 27"/>
                <a:gd name="T24" fmla="*/ 24 w 25"/>
                <a:gd name="T25" fmla="*/ 19 h 27"/>
                <a:gd name="T26" fmla="*/ 25 w 25"/>
                <a:gd name="T27" fmla="*/ 14 h 27"/>
                <a:gd name="T28" fmla="*/ 24 w 25"/>
                <a:gd name="T29" fmla="*/ 8 h 27"/>
                <a:gd name="T30" fmla="*/ 21 w 25"/>
                <a:gd name="T31" fmla="*/ 4 h 27"/>
                <a:gd name="T32" fmla="*/ 18 w 25"/>
                <a:gd name="T33" fmla="*/ 1 h 27"/>
                <a:gd name="T34" fmla="*/ 13 w 25"/>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
                <a:gd name="T55" fmla="*/ 0 h 27"/>
                <a:gd name="T56" fmla="*/ 25 w 25"/>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 h="27">
                  <a:moveTo>
                    <a:pt x="13" y="0"/>
                  </a:moveTo>
                  <a:lnTo>
                    <a:pt x="7" y="1"/>
                  </a:lnTo>
                  <a:lnTo>
                    <a:pt x="4" y="4"/>
                  </a:lnTo>
                  <a:lnTo>
                    <a:pt x="1" y="8"/>
                  </a:lnTo>
                  <a:lnTo>
                    <a:pt x="0" y="14"/>
                  </a:lnTo>
                  <a:lnTo>
                    <a:pt x="1" y="19"/>
                  </a:lnTo>
                  <a:lnTo>
                    <a:pt x="4" y="23"/>
                  </a:lnTo>
                  <a:lnTo>
                    <a:pt x="7" y="26"/>
                  </a:lnTo>
                  <a:lnTo>
                    <a:pt x="13" y="27"/>
                  </a:lnTo>
                  <a:lnTo>
                    <a:pt x="18" y="26"/>
                  </a:lnTo>
                  <a:lnTo>
                    <a:pt x="21" y="23"/>
                  </a:lnTo>
                  <a:lnTo>
                    <a:pt x="24" y="19"/>
                  </a:lnTo>
                  <a:lnTo>
                    <a:pt x="25" y="14"/>
                  </a:lnTo>
                  <a:lnTo>
                    <a:pt x="24" y="8"/>
                  </a:lnTo>
                  <a:lnTo>
                    <a:pt x="21" y="4"/>
                  </a:lnTo>
                  <a:lnTo>
                    <a:pt x="18" y="1"/>
                  </a:lnTo>
                  <a:lnTo>
                    <a:pt x="13" y="0"/>
                  </a:lnTo>
                  <a:close/>
                </a:path>
              </a:pathLst>
            </a:custGeom>
            <a:solidFill>
              <a:srgbClr val="D2B46C"/>
            </a:solidFill>
            <a:ln w="9525">
              <a:noFill/>
              <a:round/>
              <a:headEnd/>
              <a:tailEnd/>
            </a:ln>
          </p:spPr>
          <p:txBody>
            <a:bodyPr/>
            <a:lstStyle/>
            <a:p>
              <a:endParaRPr lang="id-ID">
                <a:latin typeface="Calibri" pitchFamily="34" charset="0"/>
              </a:endParaRPr>
            </a:p>
          </p:txBody>
        </p:sp>
        <p:sp>
          <p:nvSpPr>
            <p:cNvPr id="40" name="Freeform 419"/>
            <p:cNvSpPr>
              <a:spLocks/>
            </p:cNvSpPr>
            <p:nvPr/>
          </p:nvSpPr>
          <p:spPr bwMode="auto">
            <a:xfrm>
              <a:off x="2715" y="3320"/>
              <a:ext cx="25" cy="27"/>
            </a:xfrm>
            <a:custGeom>
              <a:avLst/>
              <a:gdLst>
                <a:gd name="T0" fmla="*/ 13 w 25"/>
                <a:gd name="T1" fmla="*/ 0 h 27"/>
                <a:gd name="T2" fmla="*/ 7 w 25"/>
                <a:gd name="T3" fmla="*/ 1 h 27"/>
                <a:gd name="T4" fmla="*/ 3 w 25"/>
                <a:gd name="T5" fmla="*/ 4 h 27"/>
                <a:gd name="T6" fmla="*/ 1 w 25"/>
                <a:gd name="T7" fmla="*/ 8 h 27"/>
                <a:gd name="T8" fmla="*/ 0 w 25"/>
                <a:gd name="T9" fmla="*/ 14 h 27"/>
                <a:gd name="T10" fmla="*/ 1 w 25"/>
                <a:gd name="T11" fmla="*/ 19 h 27"/>
                <a:gd name="T12" fmla="*/ 3 w 25"/>
                <a:gd name="T13" fmla="*/ 24 h 27"/>
                <a:gd name="T14" fmla="*/ 7 w 25"/>
                <a:gd name="T15" fmla="*/ 26 h 27"/>
                <a:gd name="T16" fmla="*/ 13 w 25"/>
                <a:gd name="T17" fmla="*/ 27 h 27"/>
                <a:gd name="T18" fmla="*/ 13 w 25"/>
                <a:gd name="T19" fmla="*/ 27 h 27"/>
                <a:gd name="T20" fmla="*/ 18 w 25"/>
                <a:gd name="T21" fmla="*/ 26 h 27"/>
                <a:gd name="T22" fmla="*/ 21 w 25"/>
                <a:gd name="T23" fmla="*/ 23 h 27"/>
                <a:gd name="T24" fmla="*/ 24 w 25"/>
                <a:gd name="T25" fmla="*/ 19 h 27"/>
                <a:gd name="T26" fmla="*/ 25 w 25"/>
                <a:gd name="T27" fmla="*/ 14 h 27"/>
                <a:gd name="T28" fmla="*/ 24 w 25"/>
                <a:gd name="T29" fmla="*/ 8 h 27"/>
                <a:gd name="T30" fmla="*/ 21 w 25"/>
                <a:gd name="T31" fmla="*/ 4 h 27"/>
                <a:gd name="T32" fmla="*/ 18 w 25"/>
                <a:gd name="T33" fmla="*/ 1 h 27"/>
                <a:gd name="T34" fmla="*/ 13 w 25"/>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
                <a:gd name="T55" fmla="*/ 0 h 27"/>
                <a:gd name="T56" fmla="*/ 25 w 25"/>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 h="27">
                  <a:moveTo>
                    <a:pt x="13" y="0"/>
                  </a:moveTo>
                  <a:lnTo>
                    <a:pt x="7" y="1"/>
                  </a:lnTo>
                  <a:lnTo>
                    <a:pt x="3" y="4"/>
                  </a:lnTo>
                  <a:lnTo>
                    <a:pt x="1" y="8"/>
                  </a:lnTo>
                  <a:lnTo>
                    <a:pt x="0" y="14"/>
                  </a:lnTo>
                  <a:lnTo>
                    <a:pt x="1" y="19"/>
                  </a:lnTo>
                  <a:lnTo>
                    <a:pt x="3" y="24"/>
                  </a:lnTo>
                  <a:lnTo>
                    <a:pt x="7" y="26"/>
                  </a:lnTo>
                  <a:lnTo>
                    <a:pt x="13" y="27"/>
                  </a:lnTo>
                  <a:lnTo>
                    <a:pt x="18" y="26"/>
                  </a:lnTo>
                  <a:lnTo>
                    <a:pt x="21" y="23"/>
                  </a:lnTo>
                  <a:lnTo>
                    <a:pt x="24" y="19"/>
                  </a:lnTo>
                  <a:lnTo>
                    <a:pt x="25" y="14"/>
                  </a:lnTo>
                  <a:lnTo>
                    <a:pt x="24" y="8"/>
                  </a:lnTo>
                  <a:lnTo>
                    <a:pt x="21" y="4"/>
                  </a:lnTo>
                  <a:lnTo>
                    <a:pt x="18" y="1"/>
                  </a:lnTo>
                  <a:lnTo>
                    <a:pt x="13" y="0"/>
                  </a:lnTo>
                  <a:close/>
                </a:path>
              </a:pathLst>
            </a:custGeom>
            <a:solidFill>
              <a:srgbClr val="D2B46C"/>
            </a:solidFill>
            <a:ln w="9525">
              <a:noFill/>
              <a:round/>
              <a:headEnd/>
              <a:tailEnd/>
            </a:ln>
          </p:spPr>
          <p:txBody>
            <a:bodyPr/>
            <a:lstStyle/>
            <a:p>
              <a:endParaRPr lang="id-ID">
                <a:latin typeface="Calibri" pitchFamily="34" charset="0"/>
              </a:endParaRPr>
            </a:p>
          </p:txBody>
        </p:sp>
        <p:sp>
          <p:nvSpPr>
            <p:cNvPr id="41" name="Freeform 420"/>
            <p:cNvSpPr>
              <a:spLocks/>
            </p:cNvSpPr>
            <p:nvPr/>
          </p:nvSpPr>
          <p:spPr bwMode="auto">
            <a:xfrm>
              <a:off x="2766" y="3320"/>
              <a:ext cx="25" cy="27"/>
            </a:xfrm>
            <a:custGeom>
              <a:avLst/>
              <a:gdLst>
                <a:gd name="T0" fmla="*/ 13 w 25"/>
                <a:gd name="T1" fmla="*/ 0 h 27"/>
                <a:gd name="T2" fmla="*/ 7 w 25"/>
                <a:gd name="T3" fmla="*/ 1 h 27"/>
                <a:gd name="T4" fmla="*/ 3 w 25"/>
                <a:gd name="T5" fmla="*/ 4 h 27"/>
                <a:gd name="T6" fmla="*/ 1 w 25"/>
                <a:gd name="T7" fmla="*/ 8 h 27"/>
                <a:gd name="T8" fmla="*/ 0 w 25"/>
                <a:gd name="T9" fmla="*/ 14 h 27"/>
                <a:gd name="T10" fmla="*/ 1 w 25"/>
                <a:gd name="T11" fmla="*/ 19 h 27"/>
                <a:gd name="T12" fmla="*/ 3 w 25"/>
                <a:gd name="T13" fmla="*/ 24 h 27"/>
                <a:gd name="T14" fmla="*/ 7 w 25"/>
                <a:gd name="T15" fmla="*/ 26 h 27"/>
                <a:gd name="T16" fmla="*/ 13 w 25"/>
                <a:gd name="T17" fmla="*/ 27 h 27"/>
                <a:gd name="T18" fmla="*/ 13 w 25"/>
                <a:gd name="T19" fmla="*/ 27 h 27"/>
                <a:gd name="T20" fmla="*/ 18 w 25"/>
                <a:gd name="T21" fmla="*/ 26 h 27"/>
                <a:gd name="T22" fmla="*/ 21 w 25"/>
                <a:gd name="T23" fmla="*/ 23 h 27"/>
                <a:gd name="T24" fmla="*/ 24 w 25"/>
                <a:gd name="T25" fmla="*/ 19 h 27"/>
                <a:gd name="T26" fmla="*/ 25 w 25"/>
                <a:gd name="T27" fmla="*/ 14 h 27"/>
                <a:gd name="T28" fmla="*/ 24 w 25"/>
                <a:gd name="T29" fmla="*/ 8 h 27"/>
                <a:gd name="T30" fmla="*/ 21 w 25"/>
                <a:gd name="T31" fmla="*/ 4 h 27"/>
                <a:gd name="T32" fmla="*/ 18 w 25"/>
                <a:gd name="T33" fmla="*/ 1 h 27"/>
                <a:gd name="T34" fmla="*/ 13 w 25"/>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
                <a:gd name="T55" fmla="*/ 0 h 27"/>
                <a:gd name="T56" fmla="*/ 25 w 25"/>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 h="27">
                  <a:moveTo>
                    <a:pt x="13" y="0"/>
                  </a:moveTo>
                  <a:lnTo>
                    <a:pt x="7" y="1"/>
                  </a:lnTo>
                  <a:lnTo>
                    <a:pt x="3" y="4"/>
                  </a:lnTo>
                  <a:lnTo>
                    <a:pt x="1" y="8"/>
                  </a:lnTo>
                  <a:lnTo>
                    <a:pt x="0" y="14"/>
                  </a:lnTo>
                  <a:lnTo>
                    <a:pt x="1" y="19"/>
                  </a:lnTo>
                  <a:lnTo>
                    <a:pt x="3" y="24"/>
                  </a:lnTo>
                  <a:lnTo>
                    <a:pt x="7" y="26"/>
                  </a:lnTo>
                  <a:lnTo>
                    <a:pt x="13" y="27"/>
                  </a:lnTo>
                  <a:lnTo>
                    <a:pt x="18" y="26"/>
                  </a:lnTo>
                  <a:lnTo>
                    <a:pt x="21" y="23"/>
                  </a:lnTo>
                  <a:lnTo>
                    <a:pt x="24" y="19"/>
                  </a:lnTo>
                  <a:lnTo>
                    <a:pt x="25" y="14"/>
                  </a:lnTo>
                  <a:lnTo>
                    <a:pt x="24" y="8"/>
                  </a:lnTo>
                  <a:lnTo>
                    <a:pt x="21" y="4"/>
                  </a:lnTo>
                  <a:lnTo>
                    <a:pt x="18" y="1"/>
                  </a:lnTo>
                  <a:lnTo>
                    <a:pt x="13" y="0"/>
                  </a:lnTo>
                  <a:close/>
                </a:path>
              </a:pathLst>
            </a:custGeom>
            <a:solidFill>
              <a:srgbClr val="D2B46C"/>
            </a:solidFill>
            <a:ln w="9525">
              <a:noFill/>
              <a:round/>
              <a:headEnd/>
              <a:tailEnd/>
            </a:ln>
          </p:spPr>
          <p:txBody>
            <a:bodyPr/>
            <a:lstStyle/>
            <a:p>
              <a:endParaRPr lang="id-ID">
                <a:latin typeface="Calibri" pitchFamily="34" charset="0"/>
              </a:endParaRPr>
            </a:p>
          </p:txBody>
        </p:sp>
        <p:sp>
          <p:nvSpPr>
            <p:cNvPr id="42" name="Freeform 421"/>
            <p:cNvSpPr>
              <a:spLocks/>
            </p:cNvSpPr>
            <p:nvPr/>
          </p:nvSpPr>
          <p:spPr bwMode="auto">
            <a:xfrm>
              <a:off x="2817" y="3320"/>
              <a:ext cx="25" cy="27"/>
            </a:xfrm>
            <a:custGeom>
              <a:avLst/>
              <a:gdLst>
                <a:gd name="T0" fmla="*/ 13 w 25"/>
                <a:gd name="T1" fmla="*/ 0 h 27"/>
                <a:gd name="T2" fmla="*/ 7 w 25"/>
                <a:gd name="T3" fmla="*/ 1 h 27"/>
                <a:gd name="T4" fmla="*/ 3 w 25"/>
                <a:gd name="T5" fmla="*/ 4 h 27"/>
                <a:gd name="T6" fmla="*/ 1 w 25"/>
                <a:gd name="T7" fmla="*/ 8 h 27"/>
                <a:gd name="T8" fmla="*/ 0 w 25"/>
                <a:gd name="T9" fmla="*/ 14 h 27"/>
                <a:gd name="T10" fmla="*/ 1 w 25"/>
                <a:gd name="T11" fmla="*/ 19 h 27"/>
                <a:gd name="T12" fmla="*/ 3 w 25"/>
                <a:gd name="T13" fmla="*/ 24 h 27"/>
                <a:gd name="T14" fmla="*/ 7 w 25"/>
                <a:gd name="T15" fmla="*/ 26 h 27"/>
                <a:gd name="T16" fmla="*/ 13 w 25"/>
                <a:gd name="T17" fmla="*/ 27 h 27"/>
                <a:gd name="T18" fmla="*/ 13 w 25"/>
                <a:gd name="T19" fmla="*/ 27 h 27"/>
                <a:gd name="T20" fmla="*/ 18 w 25"/>
                <a:gd name="T21" fmla="*/ 26 h 27"/>
                <a:gd name="T22" fmla="*/ 21 w 25"/>
                <a:gd name="T23" fmla="*/ 23 h 27"/>
                <a:gd name="T24" fmla="*/ 24 w 25"/>
                <a:gd name="T25" fmla="*/ 19 h 27"/>
                <a:gd name="T26" fmla="*/ 25 w 25"/>
                <a:gd name="T27" fmla="*/ 14 h 27"/>
                <a:gd name="T28" fmla="*/ 24 w 25"/>
                <a:gd name="T29" fmla="*/ 8 h 27"/>
                <a:gd name="T30" fmla="*/ 21 w 25"/>
                <a:gd name="T31" fmla="*/ 4 h 27"/>
                <a:gd name="T32" fmla="*/ 18 w 25"/>
                <a:gd name="T33" fmla="*/ 1 h 27"/>
                <a:gd name="T34" fmla="*/ 13 w 25"/>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
                <a:gd name="T55" fmla="*/ 0 h 27"/>
                <a:gd name="T56" fmla="*/ 25 w 25"/>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 h="27">
                  <a:moveTo>
                    <a:pt x="13" y="0"/>
                  </a:moveTo>
                  <a:lnTo>
                    <a:pt x="7" y="1"/>
                  </a:lnTo>
                  <a:lnTo>
                    <a:pt x="3" y="4"/>
                  </a:lnTo>
                  <a:lnTo>
                    <a:pt x="1" y="8"/>
                  </a:lnTo>
                  <a:lnTo>
                    <a:pt x="0" y="14"/>
                  </a:lnTo>
                  <a:lnTo>
                    <a:pt x="1" y="19"/>
                  </a:lnTo>
                  <a:lnTo>
                    <a:pt x="3" y="24"/>
                  </a:lnTo>
                  <a:lnTo>
                    <a:pt x="7" y="26"/>
                  </a:lnTo>
                  <a:lnTo>
                    <a:pt x="13" y="27"/>
                  </a:lnTo>
                  <a:lnTo>
                    <a:pt x="18" y="26"/>
                  </a:lnTo>
                  <a:lnTo>
                    <a:pt x="21" y="23"/>
                  </a:lnTo>
                  <a:lnTo>
                    <a:pt x="24" y="19"/>
                  </a:lnTo>
                  <a:lnTo>
                    <a:pt x="25" y="14"/>
                  </a:lnTo>
                  <a:lnTo>
                    <a:pt x="24" y="8"/>
                  </a:lnTo>
                  <a:lnTo>
                    <a:pt x="21" y="4"/>
                  </a:lnTo>
                  <a:lnTo>
                    <a:pt x="18" y="1"/>
                  </a:lnTo>
                  <a:lnTo>
                    <a:pt x="13" y="0"/>
                  </a:lnTo>
                  <a:close/>
                </a:path>
              </a:pathLst>
            </a:custGeom>
            <a:solidFill>
              <a:srgbClr val="D2B46C"/>
            </a:solidFill>
            <a:ln w="9525">
              <a:noFill/>
              <a:round/>
              <a:headEnd/>
              <a:tailEnd/>
            </a:ln>
          </p:spPr>
          <p:txBody>
            <a:bodyPr/>
            <a:lstStyle/>
            <a:p>
              <a:endParaRPr lang="id-ID">
                <a:latin typeface="Calibri" pitchFamily="34" charset="0"/>
              </a:endParaRPr>
            </a:p>
          </p:txBody>
        </p:sp>
        <p:sp>
          <p:nvSpPr>
            <p:cNvPr id="43" name="Freeform 422"/>
            <p:cNvSpPr>
              <a:spLocks/>
            </p:cNvSpPr>
            <p:nvPr/>
          </p:nvSpPr>
          <p:spPr bwMode="auto">
            <a:xfrm>
              <a:off x="2868" y="3320"/>
              <a:ext cx="25" cy="27"/>
            </a:xfrm>
            <a:custGeom>
              <a:avLst/>
              <a:gdLst>
                <a:gd name="T0" fmla="*/ 13 w 25"/>
                <a:gd name="T1" fmla="*/ 0 h 27"/>
                <a:gd name="T2" fmla="*/ 7 w 25"/>
                <a:gd name="T3" fmla="*/ 1 h 27"/>
                <a:gd name="T4" fmla="*/ 3 w 25"/>
                <a:gd name="T5" fmla="*/ 4 h 27"/>
                <a:gd name="T6" fmla="*/ 1 w 25"/>
                <a:gd name="T7" fmla="*/ 8 h 27"/>
                <a:gd name="T8" fmla="*/ 0 w 25"/>
                <a:gd name="T9" fmla="*/ 14 h 27"/>
                <a:gd name="T10" fmla="*/ 1 w 25"/>
                <a:gd name="T11" fmla="*/ 19 h 27"/>
                <a:gd name="T12" fmla="*/ 3 w 25"/>
                <a:gd name="T13" fmla="*/ 24 h 27"/>
                <a:gd name="T14" fmla="*/ 7 w 25"/>
                <a:gd name="T15" fmla="*/ 26 h 27"/>
                <a:gd name="T16" fmla="*/ 13 w 25"/>
                <a:gd name="T17" fmla="*/ 27 h 27"/>
                <a:gd name="T18" fmla="*/ 13 w 25"/>
                <a:gd name="T19" fmla="*/ 27 h 27"/>
                <a:gd name="T20" fmla="*/ 18 w 25"/>
                <a:gd name="T21" fmla="*/ 26 h 27"/>
                <a:gd name="T22" fmla="*/ 21 w 25"/>
                <a:gd name="T23" fmla="*/ 23 h 27"/>
                <a:gd name="T24" fmla="*/ 24 w 25"/>
                <a:gd name="T25" fmla="*/ 19 h 27"/>
                <a:gd name="T26" fmla="*/ 25 w 25"/>
                <a:gd name="T27" fmla="*/ 14 h 27"/>
                <a:gd name="T28" fmla="*/ 24 w 25"/>
                <a:gd name="T29" fmla="*/ 8 h 27"/>
                <a:gd name="T30" fmla="*/ 21 w 25"/>
                <a:gd name="T31" fmla="*/ 4 h 27"/>
                <a:gd name="T32" fmla="*/ 18 w 25"/>
                <a:gd name="T33" fmla="*/ 1 h 27"/>
                <a:gd name="T34" fmla="*/ 13 w 25"/>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
                <a:gd name="T55" fmla="*/ 0 h 27"/>
                <a:gd name="T56" fmla="*/ 25 w 25"/>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 h="27">
                  <a:moveTo>
                    <a:pt x="13" y="0"/>
                  </a:moveTo>
                  <a:lnTo>
                    <a:pt x="7" y="1"/>
                  </a:lnTo>
                  <a:lnTo>
                    <a:pt x="3" y="4"/>
                  </a:lnTo>
                  <a:lnTo>
                    <a:pt x="1" y="8"/>
                  </a:lnTo>
                  <a:lnTo>
                    <a:pt x="0" y="14"/>
                  </a:lnTo>
                  <a:lnTo>
                    <a:pt x="1" y="19"/>
                  </a:lnTo>
                  <a:lnTo>
                    <a:pt x="3" y="24"/>
                  </a:lnTo>
                  <a:lnTo>
                    <a:pt x="7" y="26"/>
                  </a:lnTo>
                  <a:lnTo>
                    <a:pt x="13" y="27"/>
                  </a:lnTo>
                  <a:lnTo>
                    <a:pt x="18" y="26"/>
                  </a:lnTo>
                  <a:lnTo>
                    <a:pt x="21" y="23"/>
                  </a:lnTo>
                  <a:lnTo>
                    <a:pt x="24" y="19"/>
                  </a:lnTo>
                  <a:lnTo>
                    <a:pt x="25" y="14"/>
                  </a:lnTo>
                  <a:lnTo>
                    <a:pt x="24" y="8"/>
                  </a:lnTo>
                  <a:lnTo>
                    <a:pt x="21" y="4"/>
                  </a:lnTo>
                  <a:lnTo>
                    <a:pt x="18" y="1"/>
                  </a:lnTo>
                  <a:lnTo>
                    <a:pt x="13" y="0"/>
                  </a:lnTo>
                  <a:close/>
                </a:path>
              </a:pathLst>
            </a:custGeom>
            <a:solidFill>
              <a:srgbClr val="D2B46C"/>
            </a:solidFill>
            <a:ln w="9525">
              <a:noFill/>
              <a:round/>
              <a:headEnd/>
              <a:tailEnd/>
            </a:ln>
          </p:spPr>
          <p:txBody>
            <a:bodyPr/>
            <a:lstStyle/>
            <a:p>
              <a:endParaRPr lang="id-ID">
                <a:latin typeface="Calibri" pitchFamily="34" charset="0"/>
              </a:endParaRPr>
            </a:p>
          </p:txBody>
        </p:sp>
        <p:sp>
          <p:nvSpPr>
            <p:cNvPr id="44" name="Freeform 423"/>
            <p:cNvSpPr>
              <a:spLocks/>
            </p:cNvSpPr>
            <p:nvPr/>
          </p:nvSpPr>
          <p:spPr bwMode="auto">
            <a:xfrm>
              <a:off x="2919" y="3320"/>
              <a:ext cx="26" cy="27"/>
            </a:xfrm>
            <a:custGeom>
              <a:avLst/>
              <a:gdLst>
                <a:gd name="T0" fmla="*/ 13 w 26"/>
                <a:gd name="T1" fmla="*/ 0 h 27"/>
                <a:gd name="T2" fmla="*/ 7 w 26"/>
                <a:gd name="T3" fmla="*/ 1 h 27"/>
                <a:gd name="T4" fmla="*/ 3 w 26"/>
                <a:gd name="T5" fmla="*/ 4 h 27"/>
                <a:gd name="T6" fmla="*/ 1 w 26"/>
                <a:gd name="T7" fmla="*/ 8 h 27"/>
                <a:gd name="T8" fmla="*/ 0 w 26"/>
                <a:gd name="T9" fmla="*/ 14 h 27"/>
                <a:gd name="T10" fmla="*/ 1 w 26"/>
                <a:gd name="T11" fmla="*/ 19 h 27"/>
                <a:gd name="T12" fmla="*/ 3 w 26"/>
                <a:gd name="T13" fmla="*/ 24 h 27"/>
                <a:gd name="T14" fmla="*/ 7 w 26"/>
                <a:gd name="T15" fmla="*/ 26 h 27"/>
                <a:gd name="T16" fmla="*/ 13 w 26"/>
                <a:gd name="T17" fmla="*/ 27 h 27"/>
                <a:gd name="T18" fmla="*/ 13 w 26"/>
                <a:gd name="T19" fmla="*/ 27 h 27"/>
                <a:gd name="T20" fmla="*/ 18 w 26"/>
                <a:gd name="T21" fmla="*/ 26 h 27"/>
                <a:gd name="T22" fmla="*/ 21 w 26"/>
                <a:gd name="T23" fmla="*/ 23 h 27"/>
                <a:gd name="T24" fmla="*/ 24 w 26"/>
                <a:gd name="T25" fmla="*/ 19 h 27"/>
                <a:gd name="T26" fmla="*/ 26 w 26"/>
                <a:gd name="T27" fmla="*/ 14 h 27"/>
                <a:gd name="T28" fmla="*/ 24 w 26"/>
                <a:gd name="T29" fmla="*/ 8 h 27"/>
                <a:gd name="T30" fmla="*/ 21 w 26"/>
                <a:gd name="T31" fmla="*/ 4 h 27"/>
                <a:gd name="T32" fmla="*/ 18 w 26"/>
                <a:gd name="T33" fmla="*/ 1 h 27"/>
                <a:gd name="T34" fmla="*/ 13 w 26"/>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6"/>
                <a:gd name="T55" fmla="*/ 0 h 27"/>
                <a:gd name="T56" fmla="*/ 26 w 26"/>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6" h="27">
                  <a:moveTo>
                    <a:pt x="13" y="0"/>
                  </a:moveTo>
                  <a:lnTo>
                    <a:pt x="7" y="1"/>
                  </a:lnTo>
                  <a:lnTo>
                    <a:pt x="3" y="4"/>
                  </a:lnTo>
                  <a:lnTo>
                    <a:pt x="1" y="8"/>
                  </a:lnTo>
                  <a:lnTo>
                    <a:pt x="0" y="14"/>
                  </a:lnTo>
                  <a:lnTo>
                    <a:pt x="1" y="19"/>
                  </a:lnTo>
                  <a:lnTo>
                    <a:pt x="3" y="24"/>
                  </a:lnTo>
                  <a:lnTo>
                    <a:pt x="7" y="26"/>
                  </a:lnTo>
                  <a:lnTo>
                    <a:pt x="13" y="27"/>
                  </a:lnTo>
                  <a:lnTo>
                    <a:pt x="18" y="26"/>
                  </a:lnTo>
                  <a:lnTo>
                    <a:pt x="21" y="23"/>
                  </a:lnTo>
                  <a:lnTo>
                    <a:pt x="24" y="19"/>
                  </a:lnTo>
                  <a:lnTo>
                    <a:pt x="26" y="14"/>
                  </a:lnTo>
                  <a:lnTo>
                    <a:pt x="24" y="8"/>
                  </a:lnTo>
                  <a:lnTo>
                    <a:pt x="21" y="4"/>
                  </a:lnTo>
                  <a:lnTo>
                    <a:pt x="18" y="1"/>
                  </a:lnTo>
                  <a:lnTo>
                    <a:pt x="13" y="0"/>
                  </a:lnTo>
                  <a:close/>
                </a:path>
              </a:pathLst>
            </a:custGeom>
            <a:solidFill>
              <a:srgbClr val="D2B46C"/>
            </a:solidFill>
            <a:ln w="9525">
              <a:noFill/>
              <a:round/>
              <a:headEnd/>
              <a:tailEnd/>
            </a:ln>
          </p:spPr>
          <p:txBody>
            <a:bodyPr/>
            <a:lstStyle/>
            <a:p>
              <a:endParaRPr lang="id-ID">
                <a:latin typeface="Calibri" pitchFamily="34" charset="0"/>
              </a:endParaRPr>
            </a:p>
          </p:txBody>
        </p:sp>
        <p:sp>
          <p:nvSpPr>
            <p:cNvPr id="45" name="Freeform 424"/>
            <p:cNvSpPr>
              <a:spLocks/>
            </p:cNvSpPr>
            <p:nvPr/>
          </p:nvSpPr>
          <p:spPr bwMode="auto">
            <a:xfrm>
              <a:off x="2971" y="3273"/>
              <a:ext cx="114" cy="123"/>
            </a:xfrm>
            <a:custGeom>
              <a:avLst/>
              <a:gdLst>
                <a:gd name="T0" fmla="*/ 0 w 114"/>
                <a:gd name="T1" fmla="*/ 123 h 123"/>
                <a:gd name="T2" fmla="*/ 114 w 114"/>
                <a:gd name="T3" fmla="*/ 61 h 123"/>
                <a:gd name="T4" fmla="*/ 0 w 114"/>
                <a:gd name="T5" fmla="*/ 0 h 123"/>
                <a:gd name="T6" fmla="*/ 0 w 114"/>
                <a:gd name="T7" fmla="*/ 123 h 123"/>
                <a:gd name="T8" fmla="*/ 0 60000 65536"/>
                <a:gd name="T9" fmla="*/ 0 60000 65536"/>
                <a:gd name="T10" fmla="*/ 0 60000 65536"/>
                <a:gd name="T11" fmla="*/ 0 60000 65536"/>
                <a:gd name="T12" fmla="*/ 0 w 114"/>
                <a:gd name="T13" fmla="*/ 0 h 123"/>
                <a:gd name="T14" fmla="*/ 114 w 114"/>
                <a:gd name="T15" fmla="*/ 123 h 123"/>
              </a:gdLst>
              <a:ahLst/>
              <a:cxnLst>
                <a:cxn ang="T8">
                  <a:pos x="T0" y="T1"/>
                </a:cxn>
                <a:cxn ang="T9">
                  <a:pos x="T2" y="T3"/>
                </a:cxn>
                <a:cxn ang="T10">
                  <a:pos x="T4" y="T5"/>
                </a:cxn>
                <a:cxn ang="T11">
                  <a:pos x="T6" y="T7"/>
                </a:cxn>
              </a:cxnLst>
              <a:rect l="T12" t="T13" r="T14" b="T15"/>
              <a:pathLst>
                <a:path w="114" h="123">
                  <a:moveTo>
                    <a:pt x="0" y="123"/>
                  </a:moveTo>
                  <a:lnTo>
                    <a:pt x="114" y="61"/>
                  </a:lnTo>
                  <a:lnTo>
                    <a:pt x="0" y="0"/>
                  </a:lnTo>
                  <a:lnTo>
                    <a:pt x="0" y="123"/>
                  </a:lnTo>
                  <a:close/>
                </a:path>
              </a:pathLst>
            </a:custGeom>
            <a:solidFill>
              <a:srgbClr val="D2B46C"/>
            </a:solidFill>
            <a:ln w="9525">
              <a:noFill/>
              <a:round/>
              <a:headEnd/>
              <a:tailEnd/>
            </a:ln>
          </p:spPr>
          <p:txBody>
            <a:bodyPr/>
            <a:lstStyle/>
            <a:p>
              <a:endParaRPr lang="id-ID">
                <a:latin typeface="Calibri" pitchFamily="34" charset="0"/>
              </a:endParaRPr>
            </a:p>
          </p:txBody>
        </p:sp>
        <p:sp>
          <p:nvSpPr>
            <p:cNvPr id="46" name="Freeform 425"/>
            <p:cNvSpPr>
              <a:spLocks/>
            </p:cNvSpPr>
            <p:nvPr/>
          </p:nvSpPr>
          <p:spPr bwMode="auto">
            <a:xfrm>
              <a:off x="2647" y="3301"/>
              <a:ext cx="25" cy="28"/>
            </a:xfrm>
            <a:custGeom>
              <a:avLst/>
              <a:gdLst>
                <a:gd name="T0" fmla="*/ 13 w 25"/>
                <a:gd name="T1" fmla="*/ 0 h 28"/>
                <a:gd name="T2" fmla="*/ 7 w 25"/>
                <a:gd name="T3" fmla="*/ 1 h 28"/>
                <a:gd name="T4" fmla="*/ 4 w 25"/>
                <a:gd name="T5" fmla="*/ 5 h 28"/>
                <a:gd name="T6" fmla="*/ 1 w 25"/>
                <a:gd name="T7" fmla="*/ 8 h 28"/>
                <a:gd name="T8" fmla="*/ 0 w 25"/>
                <a:gd name="T9" fmla="*/ 14 h 28"/>
                <a:gd name="T10" fmla="*/ 1 w 25"/>
                <a:gd name="T11" fmla="*/ 20 h 28"/>
                <a:gd name="T12" fmla="*/ 4 w 25"/>
                <a:gd name="T13" fmla="*/ 23 h 28"/>
                <a:gd name="T14" fmla="*/ 7 w 25"/>
                <a:gd name="T15" fmla="*/ 27 h 28"/>
                <a:gd name="T16" fmla="*/ 13 w 25"/>
                <a:gd name="T17" fmla="*/ 28 h 28"/>
                <a:gd name="T18" fmla="*/ 13 w 25"/>
                <a:gd name="T19" fmla="*/ 28 h 28"/>
                <a:gd name="T20" fmla="*/ 18 w 25"/>
                <a:gd name="T21" fmla="*/ 27 h 28"/>
                <a:gd name="T22" fmla="*/ 21 w 25"/>
                <a:gd name="T23" fmla="*/ 23 h 28"/>
                <a:gd name="T24" fmla="*/ 24 w 25"/>
                <a:gd name="T25" fmla="*/ 20 h 28"/>
                <a:gd name="T26" fmla="*/ 25 w 25"/>
                <a:gd name="T27" fmla="*/ 14 h 28"/>
                <a:gd name="T28" fmla="*/ 24 w 25"/>
                <a:gd name="T29" fmla="*/ 8 h 28"/>
                <a:gd name="T30" fmla="*/ 21 w 25"/>
                <a:gd name="T31" fmla="*/ 5 h 28"/>
                <a:gd name="T32" fmla="*/ 18 w 25"/>
                <a:gd name="T33" fmla="*/ 1 h 28"/>
                <a:gd name="T34" fmla="*/ 13 w 25"/>
                <a:gd name="T35" fmla="*/ 0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
                <a:gd name="T55" fmla="*/ 0 h 28"/>
                <a:gd name="T56" fmla="*/ 25 w 25"/>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 h="28">
                  <a:moveTo>
                    <a:pt x="13" y="0"/>
                  </a:moveTo>
                  <a:lnTo>
                    <a:pt x="7" y="1"/>
                  </a:lnTo>
                  <a:lnTo>
                    <a:pt x="4" y="5"/>
                  </a:lnTo>
                  <a:lnTo>
                    <a:pt x="1" y="8"/>
                  </a:lnTo>
                  <a:lnTo>
                    <a:pt x="0" y="14"/>
                  </a:lnTo>
                  <a:lnTo>
                    <a:pt x="1" y="20"/>
                  </a:lnTo>
                  <a:lnTo>
                    <a:pt x="4" y="23"/>
                  </a:lnTo>
                  <a:lnTo>
                    <a:pt x="7" y="27"/>
                  </a:lnTo>
                  <a:lnTo>
                    <a:pt x="13" y="28"/>
                  </a:lnTo>
                  <a:lnTo>
                    <a:pt x="18" y="27"/>
                  </a:lnTo>
                  <a:lnTo>
                    <a:pt x="21" y="23"/>
                  </a:lnTo>
                  <a:lnTo>
                    <a:pt x="24" y="20"/>
                  </a:lnTo>
                  <a:lnTo>
                    <a:pt x="25" y="14"/>
                  </a:lnTo>
                  <a:lnTo>
                    <a:pt x="24" y="8"/>
                  </a:lnTo>
                  <a:lnTo>
                    <a:pt x="21" y="5"/>
                  </a:lnTo>
                  <a:lnTo>
                    <a:pt x="18" y="1"/>
                  </a:lnTo>
                  <a:lnTo>
                    <a:pt x="13" y="0"/>
                  </a:lnTo>
                  <a:close/>
                </a:path>
              </a:pathLst>
            </a:custGeom>
            <a:solidFill>
              <a:srgbClr val="6C4E06"/>
            </a:solidFill>
            <a:ln w="9525">
              <a:noFill/>
              <a:round/>
              <a:headEnd/>
              <a:tailEnd/>
            </a:ln>
          </p:spPr>
          <p:txBody>
            <a:bodyPr/>
            <a:lstStyle/>
            <a:p>
              <a:endParaRPr lang="id-ID">
                <a:latin typeface="Calibri" pitchFamily="34" charset="0"/>
              </a:endParaRPr>
            </a:p>
          </p:txBody>
        </p:sp>
        <p:sp>
          <p:nvSpPr>
            <p:cNvPr id="47" name="Freeform 426"/>
            <p:cNvSpPr>
              <a:spLocks/>
            </p:cNvSpPr>
            <p:nvPr/>
          </p:nvSpPr>
          <p:spPr bwMode="auto">
            <a:xfrm>
              <a:off x="2698" y="3301"/>
              <a:ext cx="25" cy="28"/>
            </a:xfrm>
            <a:custGeom>
              <a:avLst/>
              <a:gdLst>
                <a:gd name="T0" fmla="*/ 13 w 25"/>
                <a:gd name="T1" fmla="*/ 0 h 28"/>
                <a:gd name="T2" fmla="*/ 7 w 25"/>
                <a:gd name="T3" fmla="*/ 1 h 28"/>
                <a:gd name="T4" fmla="*/ 3 w 25"/>
                <a:gd name="T5" fmla="*/ 5 h 28"/>
                <a:gd name="T6" fmla="*/ 1 w 25"/>
                <a:gd name="T7" fmla="*/ 8 h 28"/>
                <a:gd name="T8" fmla="*/ 0 w 25"/>
                <a:gd name="T9" fmla="*/ 14 h 28"/>
                <a:gd name="T10" fmla="*/ 1 w 25"/>
                <a:gd name="T11" fmla="*/ 20 h 28"/>
                <a:gd name="T12" fmla="*/ 3 w 25"/>
                <a:gd name="T13" fmla="*/ 25 h 28"/>
                <a:gd name="T14" fmla="*/ 7 w 25"/>
                <a:gd name="T15" fmla="*/ 27 h 28"/>
                <a:gd name="T16" fmla="*/ 13 w 25"/>
                <a:gd name="T17" fmla="*/ 28 h 28"/>
                <a:gd name="T18" fmla="*/ 13 w 25"/>
                <a:gd name="T19" fmla="*/ 28 h 28"/>
                <a:gd name="T20" fmla="*/ 18 w 25"/>
                <a:gd name="T21" fmla="*/ 27 h 28"/>
                <a:gd name="T22" fmla="*/ 21 w 25"/>
                <a:gd name="T23" fmla="*/ 23 h 28"/>
                <a:gd name="T24" fmla="*/ 24 w 25"/>
                <a:gd name="T25" fmla="*/ 20 h 28"/>
                <a:gd name="T26" fmla="*/ 25 w 25"/>
                <a:gd name="T27" fmla="*/ 14 h 28"/>
                <a:gd name="T28" fmla="*/ 24 w 25"/>
                <a:gd name="T29" fmla="*/ 8 h 28"/>
                <a:gd name="T30" fmla="*/ 21 w 25"/>
                <a:gd name="T31" fmla="*/ 5 h 28"/>
                <a:gd name="T32" fmla="*/ 18 w 25"/>
                <a:gd name="T33" fmla="*/ 1 h 28"/>
                <a:gd name="T34" fmla="*/ 13 w 25"/>
                <a:gd name="T35" fmla="*/ 0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
                <a:gd name="T55" fmla="*/ 0 h 28"/>
                <a:gd name="T56" fmla="*/ 25 w 25"/>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 h="28">
                  <a:moveTo>
                    <a:pt x="13" y="0"/>
                  </a:moveTo>
                  <a:lnTo>
                    <a:pt x="7" y="1"/>
                  </a:lnTo>
                  <a:lnTo>
                    <a:pt x="3" y="5"/>
                  </a:lnTo>
                  <a:lnTo>
                    <a:pt x="1" y="8"/>
                  </a:lnTo>
                  <a:lnTo>
                    <a:pt x="0" y="14"/>
                  </a:lnTo>
                  <a:lnTo>
                    <a:pt x="1" y="20"/>
                  </a:lnTo>
                  <a:lnTo>
                    <a:pt x="3" y="25"/>
                  </a:lnTo>
                  <a:lnTo>
                    <a:pt x="7" y="27"/>
                  </a:lnTo>
                  <a:lnTo>
                    <a:pt x="13" y="28"/>
                  </a:lnTo>
                  <a:lnTo>
                    <a:pt x="18" y="27"/>
                  </a:lnTo>
                  <a:lnTo>
                    <a:pt x="21" y="23"/>
                  </a:lnTo>
                  <a:lnTo>
                    <a:pt x="24" y="20"/>
                  </a:lnTo>
                  <a:lnTo>
                    <a:pt x="25" y="14"/>
                  </a:lnTo>
                  <a:lnTo>
                    <a:pt x="24" y="8"/>
                  </a:lnTo>
                  <a:lnTo>
                    <a:pt x="21" y="5"/>
                  </a:lnTo>
                  <a:lnTo>
                    <a:pt x="18" y="1"/>
                  </a:lnTo>
                  <a:lnTo>
                    <a:pt x="13" y="0"/>
                  </a:lnTo>
                  <a:close/>
                </a:path>
              </a:pathLst>
            </a:custGeom>
            <a:solidFill>
              <a:srgbClr val="6C4E06"/>
            </a:solidFill>
            <a:ln w="9525">
              <a:noFill/>
              <a:round/>
              <a:headEnd/>
              <a:tailEnd/>
            </a:ln>
          </p:spPr>
          <p:txBody>
            <a:bodyPr/>
            <a:lstStyle/>
            <a:p>
              <a:endParaRPr lang="id-ID">
                <a:latin typeface="Calibri" pitchFamily="34" charset="0"/>
              </a:endParaRPr>
            </a:p>
          </p:txBody>
        </p:sp>
        <p:sp>
          <p:nvSpPr>
            <p:cNvPr id="48" name="Freeform 427"/>
            <p:cNvSpPr>
              <a:spLocks/>
            </p:cNvSpPr>
            <p:nvPr/>
          </p:nvSpPr>
          <p:spPr bwMode="auto">
            <a:xfrm>
              <a:off x="2749" y="3301"/>
              <a:ext cx="25" cy="28"/>
            </a:xfrm>
            <a:custGeom>
              <a:avLst/>
              <a:gdLst>
                <a:gd name="T0" fmla="*/ 13 w 25"/>
                <a:gd name="T1" fmla="*/ 0 h 28"/>
                <a:gd name="T2" fmla="*/ 7 w 25"/>
                <a:gd name="T3" fmla="*/ 1 h 28"/>
                <a:gd name="T4" fmla="*/ 3 w 25"/>
                <a:gd name="T5" fmla="*/ 5 h 28"/>
                <a:gd name="T6" fmla="*/ 1 w 25"/>
                <a:gd name="T7" fmla="*/ 8 h 28"/>
                <a:gd name="T8" fmla="*/ 0 w 25"/>
                <a:gd name="T9" fmla="*/ 14 h 28"/>
                <a:gd name="T10" fmla="*/ 1 w 25"/>
                <a:gd name="T11" fmla="*/ 20 h 28"/>
                <a:gd name="T12" fmla="*/ 3 w 25"/>
                <a:gd name="T13" fmla="*/ 25 h 28"/>
                <a:gd name="T14" fmla="*/ 7 w 25"/>
                <a:gd name="T15" fmla="*/ 27 h 28"/>
                <a:gd name="T16" fmla="*/ 13 w 25"/>
                <a:gd name="T17" fmla="*/ 28 h 28"/>
                <a:gd name="T18" fmla="*/ 13 w 25"/>
                <a:gd name="T19" fmla="*/ 28 h 28"/>
                <a:gd name="T20" fmla="*/ 18 w 25"/>
                <a:gd name="T21" fmla="*/ 27 h 28"/>
                <a:gd name="T22" fmla="*/ 21 w 25"/>
                <a:gd name="T23" fmla="*/ 23 h 28"/>
                <a:gd name="T24" fmla="*/ 24 w 25"/>
                <a:gd name="T25" fmla="*/ 20 h 28"/>
                <a:gd name="T26" fmla="*/ 25 w 25"/>
                <a:gd name="T27" fmla="*/ 14 h 28"/>
                <a:gd name="T28" fmla="*/ 24 w 25"/>
                <a:gd name="T29" fmla="*/ 8 h 28"/>
                <a:gd name="T30" fmla="*/ 21 w 25"/>
                <a:gd name="T31" fmla="*/ 5 h 28"/>
                <a:gd name="T32" fmla="*/ 18 w 25"/>
                <a:gd name="T33" fmla="*/ 1 h 28"/>
                <a:gd name="T34" fmla="*/ 13 w 25"/>
                <a:gd name="T35" fmla="*/ 0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
                <a:gd name="T55" fmla="*/ 0 h 28"/>
                <a:gd name="T56" fmla="*/ 25 w 25"/>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 h="28">
                  <a:moveTo>
                    <a:pt x="13" y="0"/>
                  </a:moveTo>
                  <a:lnTo>
                    <a:pt x="7" y="1"/>
                  </a:lnTo>
                  <a:lnTo>
                    <a:pt x="3" y="5"/>
                  </a:lnTo>
                  <a:lnTo>
                    <a:pt x="1" y="8"/>
                  </a:lnTo>
                  <a:lnTo>
                    <a:pt x="0" y="14"/>
                  </a:lnTo>
                  <a:lnTo>
                    <a:pt x="1" y="20"/>
                  </a:lnTo>
                  <a:lnTo>
                    <a:pt x="3" y="25"/>
                  </a:lnTo>
                  <a:lnTo>
                    <a:pt x="7" y="27"/>
                  </a:lnTo>
                  <a:lnTo>
                    <a:pt x="13" y="28"/>
                  </a:lnTo>
                  <a:lnTo>
                    <a:pt x="18" y="27"/>
                  </a:lnTo>
                  <a:lnTo>
                    <a:pt x="21" y="23"/>
                  </a:lnTo>
                  <a:lnTo>
                    <a:pt x="24" y="20"/>
                  </a:lnTo>
                  <a:lnTo>
                    <a:pt x="25" y="14"/>
                  </a:lnTo>
                  <a:lnTo>
                    <a:pt x="24" y="8"/>
                  </a:lnTo>
                  <a:lnTo>
                    <a:pt x="21" y="5"/>
                  </a:lnTo>
                  <a:lnTo>
                    <a:pt x="18" y="1"/>
                  </a:lnTo>
                  <a:lnTo>
                    <a:pt x="13" y="0"/>
                  </a:lnTo>
                  <a:close/>
                </a:path>
              </a:pathLst>
            </a:custGeom>
            <a:solidFill>
              <a:srgbClr val="6C4E06"/>
            </a:solidFill>
            <a:ln w="9525">
              <a:noFill/>
              <a:round/>
              <a:headEnd/>
              <a:tailEnd/>
            </a:ln>
          </p:spPr>
          <p:txBody>
            <a:bodyPr/>
            <a:lstStyle/>
            <a:p>
              <a:endParaRPr lang="id-ID">
                <a:latin typeface="Calibri" pitchFamily="34" charset="0"/>
              </a:endParaRPr>
            </a:p>
          </p:txBody>
        </p:sp>
        <p:sp>
          <p:nvSpPr>
            <p:cNvPr id="49" name="Freeform 428"/>
            <p:cNvSpPr>
              <a:spLocks/>
            </p:cNvSpPr>
            <p:nvPr/>
          </p:nvSpPr>
          <p:spPr bwMode="auto">
            <a:xfrm>
              <a:off x="2800" y="3301"/>
              <a:ext cx="25" cy="28"/>
            </a:xfrm>
            <a:custGeom>
              <a:avLst/>
              <a:gdLst>
                <a:gd name="T0" fmla="*/ 13 w 25"/>
                <a:gd name="T1" fmla="*/ 0 h 28"/>
                <a:gd name="T2" fmla="*/ 7 w 25"/>
                <a:gd name="T3" fmla="*/ 1 h 28"/>
                <a:gd name="T4" fmla="*/ 3 w 25"/>
                <a:gd name="T5" fmla="*/ 5 h 28"/>
                <a:gd name="T6" fmla="*/ 1 w 25"/>
                <a:gd name="T7" fmla="*/ 8 h 28"/>
                <a:gd name="T8" fmla="*/ 0 w 25"/>
                <a:gd name="T9" fmla="*/ 14 h 28"/>
                <a:gd name="T10" fmla="*/ 1 w 25"/>
                <a:gd name="T11" fmla="*/ 20 h 28"/>
                <a:gd name="T12" fmla="*/ 3 w 25"/>
                <a:gd name="T13" fmla="*/ 25 h 28"/>
                <a:gd name="T14" fmla="*/ 7 w 25"/>
                <a:gd name="T15" fmla="*/ 27 h 28"/>
                <a:gd name="T16" fmla="*/ 13 w 25"/>
                <a:gd name="T17" fmla="*/ 28 h 28"/>
                <a:gd name="T18" fmla="*/ 13 w 25"/>
                <a:gd name="T19" fmla="*/ 28 h 28"/>
                <a:gd name="T20" fmla="*/ 18 w 25"/>
                <a:gd name="T21" fmla="*/ 27 h 28"/>
                <a:gd name="T22" fmla="*/ 21 w 25"/>
                <a:gd name="T23" fmla="*/ 23 h 28"/>
                <a:gd name="T24" fmla="*/ 24 w 25"/>
                <a:gd name="T25" fmla="*/ 20 h 28"/>
                <a:gd name="T26" fmla="*/ 25 w 25"/>
                <a:gd name="T27" fmla="*/ 14 h 28"/>
                <a:gd name="T28" fmla="*/ 24 w 25"/>
                <a:gd name="T29" fmla="*/ 8 h 28"/>
                <a:gd name="T30" fmla="*/ 21 w 25"/>
                <a:gd name="T31" fmla="*/ 5 h 28"/>
                <a:gd name="T32" fmla="*/ 18 w 25"/>
                <a:gd name="T33" fmla="*/ 1 h 28"/>
                <a:gd name="T34" fmla="*/ 13 w 25"/>
                <a:gd name="T35" fmla="*/ 0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
                <a:gd name="T55" fmla="*/ 0 h 28"/>
                <a:gd name="T56" fmla="*/ 25 w 25"/>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 h="28">
                  <a:moveTo>
                    <a:pt x="13" y="0"/>
                  </a:moveTo>
                  <a:lnTo>
                    <a:pt x="7" y="1"/>
                  </a:lnTo>
                  <a:lnTo>
                    <a:pt x="3" y="5"/>
                  </a:lnTo>
                  <a:lnTo>
                    <a:pt x="1" y="8"/>
                  </a:lnTo>
                  <a:lnTo>
                    <a:pt x="0" y="14"/>
                  </a:lnTo>
                  <a:lnTo>
                    <a:pt x="1" y="20"/>
                  </a:lnTo>
                  <a:lnTo>
                    <a:pt x="3" y="25"/>
                  </a:lnTo>
                  <a:lnTo>
                    <a:pt x="7" y="27"/>
                  </a:lnTo>
                  <a:lnTo>
                    <a:pt x="13" y="28"/>
                  </a:lnTo>
                  <a:lnTo>
                    <a:pt x="18" y="27"/>
                  </a:lnTo>
                  <a:lnTo>
                    <a:pt x="21" y="23"/>
                  </a:lnTo>
                  <a:lnTo>
                    <a:pt x="24" y="20"/>
                  </a:lnTo>
                  <a:lnTo>
                    <a:pt x="25" y="14"/>
                  </a:lnTo>
                  <a:lnTo>
                    <a:pt x="24" y="8"/>
                  </a:lnTo>
                  <a:lnTo>
                    <a:pt x="21" y="5"/>
                  </a:lnTo>
                  <a:lnTo>
                    <a:pt x="18" y="1"/>
                  </a:lnTo>
                  <a:lnTo>
                    <a:pt x="13" y="0"/>
                  </a:lnTo>
                  <a:close/>
                </a:path>
              </a:pathLst>
            </a:custGeom>
            <a:solidFill>
              <a:srgbClr val="6C4E06"/>
            </a:solidFill>
            <a:ln w="9525">
              <a:noFill/>
              <a:round/>
              <a:headEnd/>
              <a:tailEnd/>
            </a:ln>
          </p:spPr>
          <p:txBody>
            <a:bodyPr/>
            <a:lstStyle/>
            <a:p>
              <a:endParaRPr lang="id-ID">
                <a:latin typeface="Calibri" pitchFamily="34" charset="0"/>
              </a:endParaRPr>
            </a:p>
          </p:txBody>
        </p:sp>
        <p:sp>
          <p:nvSpPr>
            <p:cNvPr id="50" name="Freeform 429"/>
            <p:cNvSpPr>
              <a:spLocks/>
            </p:cNvSpPr>
            <p:nvPr/>
          </p:nvSpPr>
          <p:spPr bwMode="auto">
            <a:xfrm>
              <a:off x="2851" y="3301"/>
              <a:ext cx="25" cy="28"/>
            </a:xfrm>
            <a:custGeom>
              <a:avLst/>
              <a:gdLst>
                <a:gd name="T0" fmla="*/ 13 w 25"/>
                <a:gd name="T1" fmla="*/ 0 h 28"/>
                <a:gd name="T2" fmla="*/ 7 w 25"/>
                <a:gd name="T3" fmla="*/ 1 h 28"/>
                <a:gd name="T4" fmla="*/ 3 w 25"/>
                <a:gd name="T5" fmla="*/ 5 h 28"/>
                <a:gd name="T6" fmla="*/ 1 w 25"/>
                <a:gd name="T7" fmla="*/ 8 h 28"/>
                <a:gd name="T8" fmla="*/ 0 w 25"/>
                <a:gd name="T9" fmla="*/ 14 h 28"/>
                <a:gd name="T10" fmla="*/ 1 w 25"/>
                <a:gd name="T11" fmla="*/ 20 h 28"/>
                <a:gd name="T12" fmla="*/ 3 w 25"/>
                <a:gd name="T13" fmla="*/ 25 h 28"/>
                <a:gd name="T14" fmla="*/ 7 w 25"/>
                <a:gd name="T15" fmla="*/ 27 h 28"/>
                <a:gd name="T16" fmla="*/ 13 w 25"/>
                <a:gd name="T17" fmla="*/ 28 h 28"/>
                <a:gd name="T18" fmla="*/ 13 w 25"/>
                <a:gd name="T19" fmla="*/ 28 h 28"/>
                <a:gd name="T20" fmla="*/ 18 w 25"/>
                <a:gd name="T21" fmla="*/ 27 h 28"/>
                <a:gd name="T22" fmla="*/ 21 w 25"/>
                <a:gd name="T23" fmla="*/ 23 h 28"/>
                <a:gd name="T24" fmla="*/ 24 w 25"/>
                <a:gd name="T25" fmla="*/ 20 h 28"/>
                <a:gd name="T26" fmla="*/ 25 w 25"/>
                <a:gd name="T27" fmla="*/ 14 h 28"/>
                <a:gd name="T28" fmla="*/ 24 w 25"/>
                <a:gd name="T29" fmla="*/ 8 h 28"/>
                <a:gd name="T30" fmla="*/ 21 w 25"/>
                <a:gd name="T31" fmla="*/ 5 h 28"/>
                <a:gd name="T32" fmla="*/ 18 w 25"/>
                <a:gd name="T33" fmla="*/ 1 h 28"/>
                <a:gd name="T34" fmla="*/ 13 w 25"/>
                <a:gd name="T35" fmla="*/ 0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
                <a:gd name="T55" fmla="*/ 0 h 28"/>
                <a:gd name="T56" fmla="*/ 25 w 25"/>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 h="28">
                  <a:moveTo>
                    <a:pt x="13" y="0"/>
                  </a:moveTo>
                  <a:lnTo>
                    <a:pt x="7" y="1"/>
                  </a:lnTo>
                  <a:lnTo>
                    <a:pt x="3" y="5"/>
                  </a:lnTo>
                  <a:lnTo>
                    <a:pt x="1" y="8"/>
                  </a:lnTo>
                  <a:lnTo>
                    <a:pt x="0" y="14"/>
                  </a:lnTo>
                  <a:lnTo>
                    <a:pt x="1" y="20"/>
                  </a:lnTo>
                  <a:lnTo>
                    <a:pt x="3" y="25"/>
                  </a:lnTo>
                  <a:lnTo>
                    <a:pt x="7" y="27"/>
                  </a:lnTo>
                  <a:lnTo>
                    <a:pt x="13" y="28"/>
                  </a:lnTo>
                  <a:lnTo>
                    <a:pt x="18" y="27"/>
                  </a:lnTo>
                  <a:lnTo>
                    <a:pt x="21" y="23"/>
                  </a:lnTo>
                  <a:lnTo>
                    <a:pt x="24" y="20"/>
                  </a:lnTo>
                  <a:lnTo>
                    <a:pt x="25" y="14"/>
                  </a:lnTo>
                  <a:lnTo>
                    <a:pt x="24" y="8"/>
                  </a:lnTo>
                  <a:lnTo>
                    <a:pt x="21" y="5"/>
                  </a:lnTo>
                  <a:lnTo>
                    <a:pt x="18" y="1"/>
                  </a:lnTo>
                  <a:lnTo>
                    <a:pt x="13" y="0"/>
                  </a:lnTo>
                  <a:close/>
                </a:path>
              </a:pathLst>
            </a:custGeom>
            <a:solidFill>
              <a:srgbClr val="6C4E06"/>
            </a:solidFill>
            <a:ln w="9525">
              <a:noFill/>
              <a:round/>
              <a:headEnd/>
              <a:tailEnd/>
            </a:ln>
          </p:spPr>
          <p:txBody>
            <a:bodyPr/>
            <a:lstStyle/>
            <a:p>
              <a:endParaRPr lang="id-ID">
                <a:latin typeface="Calibri" pitchFamily="34" charset="0"/>
              </a:endParaRPr>
            </a:p>
          </p:txBody>
        </p:sp>
        <p:sp>
          <p:nvSpPr>
            <p:cNvPr id="51" name="Freeform 430"/>
            <p:cNvSpPr>
              <a:spLocks/>
            </p:cNvSpPr>
            <p:nvPr/>
          </p:nvSpPr>
          <p:spPr bwMode="auto">
            <a:xfrm>
              <a:off x="2902" y="3301"/>
              <a:ext cx="26" cy="28"/>
            </a:xfrm>
            <a:custGeom>
              <a:avLst/>
              <a:gdLst>
                <a:gd name="T0" fmla="*/ 13 w 26"/>
                <a:gd name="T1" fmla="*/ 0 h 28"/>
                <a:gd name="T2" fmla="*/ 7 w 26"/>
                <a:gd name="T3" fmla="*/ 1 h 28"/>
                <a:gd name="T4" fmla="*/ 3 w 26"/>
                <a:gd name="T5" fmla="*/ 5 h 28"/>
                <a:gd name="T6" fmla="*/ 1 w 26"/>
                <a:gd name="T7" fmla="*/ 8 h 28"/>
                <a:gd name="T8" fmla="*/ 0 w 26"/>
                <a:gd name="T9" fmla="*/ 14 h 28"/>
                <a:gd name="T10" fmla="*/ 1 w 26"/>
                <a:gd name="T11" fmla="*/ 20 h 28"/>
                <a:gd name="T12" fmla="*/ 3 w 26"/>
                <a:gd name="T13" fmla="*/ 25 h 28"/>
                <a:gd name="T14" fmla="*/ 7 w 26"/>
                <a:gd name="T15" fmla="*/ 27 h 28"/>
                <a:gd name="T16" fmla="*/ 13 w 26"/>
                <a:gd name="T17" fmla="*/ 28 h 28"/>
                <a:gd name="T18" fmla="*/ 13 w 26"/>
                <a:gd name="T19" fmla="*/ 28 h 28"/>
                <a:gd name="T20" fmla="*/ 18 w 26"/>
                <a:gd name="T21" fmla="*/ 27 h 28"/>
                <a:gd name="T22" fmla="*/ 21 w 26"/>
                <a:gd name="T23" fmla="*/ 23 h 28"/>
                <a:gd name="T24" fmla="*/ 24 w 26"/>
                <a:gd name="T25" fmla="*/ 20 h 28"/>
                <a:gd name="T26" fmla="*/ 26 w 26"/>
                <a:gd name="T27" fmla="*/ 14 h 28"/>
                <a:gd name="T28" fmla="*/ 24 w 26"/>
                <a:gd name="T29" fmla="*/ 8 h 28"/>
                <a:gd name="T30" fmla="*/ 21 w 26"/>
                <a:gd name="T31" fmla="*/ 5 h 28"/>
                <a:gd name="T32" fmla="*/ 18 w 26"/>
                <a:gd name="T33" fmla="*/ 1 h 28"/>
                <a:gd name="T34" fmla="*/ 13 w 26"/>
                <a:gd name="T35" fmla="*/ 0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6"/>
                <a:gd name="T55" fmla="*/ 0 h 28"/>
                <a:gd name="T56" fmla="*/ 26 w 26"/>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6" h="28">
                  <a:moveTo>
                    <a:pt x="13" y="0"/>
                  </a:moveTo>
                  <a:lnTo>
                    <a:pt x="7" y="1"/>
                  </a:lnTo>
                  <a:lnTo>
                    <a:pt x="3" y="5"/>
                  </a:lnTo>
                  <a:lnTo>
                    <a:pt x="1" y="8"/>
                  </a:lnTo>
                  <a:lnTo>
                    <a:pt x="0" y="14"/>
                  </a:lnTo>
                  <a:lnTo>
                    <a:pt x="1" y="20"/>
                  </a:lnTo>
                  <a:lnTo>
                    <a:pt x="3" y="25"/>
                  </a:lnTo>
                  <a:lnTo>
                    <a:pt x="7" y="27"/>
                  </a:lnTo>
                  <a:lnTo>
                    <a:pt x="13" y="28"/>
                  </a:lnTo>
                  <a:lnTo>
                    <a:pt x="18" y="27"/>
                  </a:lnTo>
                  <a:lnTo>
                    <a:pt x="21" y="23"/>
                  </a:lnTo>
                  <a:lnTo>
                    <a:pt x="24" y="20"/>
                  </a:lnTo>
                  <a:lnTo>
                    <a:pt x="26" y="14"/>
                  </a:lnTo>
                  <a:lnTo>
                    <a:pt x="24" y="8"/>
                  </a:lnTo>
                  <a:lnTo>
                    <a:pt x="21" y="5"/>
                  </a:lnTo>
                  <a:lnTo>
                    <a:pt x="18" y="1"/>
                  </a:lnTo>
                  <a:lnTo>
                    <a:pt x="13" y="0"/>
                  </a:lnTo>
                  <a:close/>
                </a:path>
              </a:pathLst>
            </a:custGeom>
            <a:solidFill>
              <a:srgbClr val="6C4E06"/>
            </a:solidFill>
            <a:ln w="9525">
              <a:noFill/>
              <a:round/>
              <a:headEnd/>
              <a:tailEnd/>
            </a:ln>
          </p:spPr>
          <p:txBody>
            <a:bodyPr/>
            <a:lstStyle/>
            <a:p>
              <a:endParaRPr lang="id-ID">
                <a:latin typeface="Calibri" pitchFamily="34" charset="0"/>
              </a:endParaRPr>
            </a:p>
          </p:txBody>
        </p:sp>
        <p:sp>
          <p:nvSpPr>
            <p:cNvPr id="52" name="Freeform 431"/>
            <p:cNvSpPr>
              <a:spLocks/>
            </p:cNvSpPr>
            <p:nvPr/>
          </p:nvSpPr>
          <p:spPr bwMode="auto">
            <a:xfrm>
              <a:off x="2954" y="3254"/>
              <a:ext cx="114" cy="123"/>
            </a:xfrm>
            <a:custGeom>
              <a:avLst/>
              <a:gdLst>
                <a:gd name="T0" fmla="*/ 0 w 114"/>
                <a:gd name="T1" fmla="*/ 123 h 123"/>
                <a:gd name="T2" fmla="*/ 114 w 114"/>
                <a:gd name="T3" fmla="*/ 61 h 123"/>
                <a:gd name="T4" fmla="*/ 0 w 114"/>
                <a:gd name="T5" fmla="*/ 0 h 123"/>
                <a:gd name="T6" fmla="*/ 0 w 114"/>
                <a:gd name="T7" fmla="*/ 123 h 123"/>
                <a:gd name="T8" fmla="*/ 0 60000 65536"/>
                <a:gd name="T9" fmla="*/ 0 60000 65536"/>
                <a:gd name="T10" fmla="*/ 0 60000 65536"/>
                <a:gd name="T11" fmla="*/ 0 60000 65536"/>
                <a:gd name="T12" fmla="*/ 0 w 114"/>
                <a:gd name="T13" fmla="*/ 0 h 123"/>
                <a:gd name="T14" fmla="*/ 114 w 114"/>
                <a:gd name="T15" fmla="*/ 123 h 123"/>
              </a:gdLst>
              <a:ahLst/>
              <a:cxnLst>
                <a:cxn ang="T8">
                  <a:pos x="T0" y="T1"/>
                </a:cxn>
                <a:cxn ang="T9">
                  <a:pos x="T2" y="T3"/>
                </a:cxn>
                <a:cxn ang="T10">
                  <a:pos x="T4" y="T5"/>
                </a:cxn>
                <a:cxn ang="T11">
                  <a:pos x="T6" y="T7"/>
                </a:cxn>
              </a:cxnLst>
              <a:rect l="T12" t="T13" r="T14" b="T15"/>
              <a:pathLst>
                <a:path w="114" h="123">
                  <a:moveTo>
                    <a:pt x="0" y="123"/>
                  </a:moveTo>
                  <a:lnTo>
                    <a:pt x="114" y="61"/>
                  </a:lnTo>
                  <a:lnTo>
                    <a:pt x="0" y="0"/>
                  </a:lnTo>
                  <a:lnTo>
                    <a:pt x="0" y="123"/>
                  </a:lnTo>
                  <a:close/>
                </a:path>
              </a:pathLst>
            </a:custGeom>
            <a:solidFill>
              <a:srgbClr val="6C4E06"/>
            </a:solidFill>
            <a:ln w="9525">
              <a:noFill/>
              <a:round/>
              <a:headEnd/>
              <a:tailEnd/>
            </a:ln>
          </p:spPr>
          <p:txBody>
            <a:bodyPr/>
            <a:lstStyle/>
            <a:p>
              <a:endParaRPr lang="id-ID">
                <a:latin typeface="Calibri" pitchFamily="34" charset="0"/>
              </a:endParaRPr>
            </a:p>
          </p:txBody>
        </p:sp>
        <p:sp>
          <p:nvSpPr>
            <p:cNvPr id="53" name="Freeform 432"/>
            <p:cNvSpPr>
              <a:spLocks/>
            </p:cNvSpPr>
            <p:nvPr/>
          </p:nvSpPr>
          <p:spPr bwMode="auto">
            <a:xfrm>
              <a:off x="2655" y="3311"/>
              <a:ext cx="26" cy="27"/>
            </a:xfrm>
            <a:custGeom>
              <a:avLst/>
              <a:gdLst>
                <a:gd name="T0" fmla="*/ 13 w 26"/>
                <a:gd name="T1" fmla="*/ 0 h 27"/>
                <a:gd name="T2" fmla="*/ 8 w 26"/>
                <a:gd name="T3" fmla="*/ 1 h 27"/>
                <a:gd name="T4" fmla="*/ 5 w 26"/>
                <a:gd name="T5" fmla="*/ 4 h 27"/>
                <a:gd name="T6" fmla="*/ 1 w 26"/>
                <a:gd name="T7" fmla="*/ 8 h 27"/>
                <a:gd name="T8" fmla="*/ 0 w 26"/>
                <a:gd name="T9" fmla="*/ 13 h 27"/>
                <a:gd name="T10" fmla="*/ 1 w 26"/>
                <a:gd name="T11" fmla="*/ 19 h 27"/>
                <a:gd name="T12" fmla="*/ 5 w 26"/>
                <a:gd name="T13" fmla="*/ 23 h 27"/>
                <a:gd name="T14" fmla="*/ 8 w 26"/>
                <a:gd name="T15" fmla="*/ 26 h 27"/>
                <a:gd name="T16" fmla="*/ 13 w 26"/>
                <a:gd name="T17" fmla="*/ 27 h 27"/>
                <a:gd name="T18" fmla="*/ 13 w 26"/>
                <a:gd name="T19" fmla="*/ 27 h 27"/>
                <a:gd name="T20" fmla="*/ 18 w 26"/>
                <a:gd name="T21" fmla="*/ 26 h 27"/>
                <a:gd name="T22" fmla="*/ 22 w 26"/>
                <a:gd name="T23" fmla="*/ 23 h 27"/>
                <a:gd name="T24" fmla="*/ 25 w 26"/>
                <a:gd name="T25" fmla="*/ 19 h 27"/>
                <a:gd name="T26" fmla="*/ 26 w 26"/>
                <a:gd name="T27" fmla="*/ 13 h 27"/>
                <a:gd name="T28" fmla="*/ 25 w 26"/>
                <a:gd name="T29" fmla="*/ 8 h 27"/>
                <a:gd name="T30" fmla="*/ 22 w 26"/>
                <a:gd name="T31" fmla="*/ 4 h 27"/>
                <a:gd name="T32" fmla="*/ 18 w 26"/>
                <a:gd name="T33" fmla="*/ 1 h 27"/>
                <a:gd name="T34" fmla="*/ 13 w 26"/>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6"/>
                <a:gd name="T55" fmla="*/ 0 h 27"/>
                <a:gd name="T56" fmla="*/ 26 w 26"/>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6" h="27">
                  <a:moveTo>
                    <a:pt x="13" y="0"/>
                  </a:moveTo>
                  <a:lnTo>
                    <a:pt x="8" y="1"/>
                  </a:lnTo>
                  <a:lnTo>
                    <a:pt x="5" y="4"/>
                  </a:lnTo>
                  <a:lnTo>
                    <a:pt x="1" y="8"/>
                  </a:lnTo>
                  <a:lnTo>
                    <a:pt x="0" y="13"/>
                  </a:lnTo>
                  <a:lnTo>
                    <a:pt x="1" y="19"/>
                  </a:lnTo>
                  <a:lnTo>
                    <a:pt x="5" y="23"/>
                  </a:lnTo>
                  <a:lnTo>
                    <a:pt x="8" y="26"/>
                  </a:lnTo>
                  <a:lnTo>
                    <a:pt x="13" y="27"/>
                  </a:lnTo>
                  <a:lnTo>
                    <a:pt x="18" y="26"/>
                  </a:lnTo>
                  <a:lnTo>
                    <a:pt x="22" y="23"/>
                  </a:lnTo>
                  <a:lnTo>
                    <a:pt x="25" y="19"/>
                  </a:lnTo>
                  <a:lnTo>
                    <a:pt x="26" y="13"/>
                  </a:lnTo>
                  <a:lnTo>
                    <a:pt x="25" y="8"/>
                  </a:lnTo>
                  <a:lnTo>
                    <a:pt x="22" y="4"/>
                  </a:lnTo>
                  <a:lnTo>
                    <a:pt x="18" y="1"/>
                  </a:lnTo>
                  <a:lnTo>
                    <a:pt x="13" y="0"/>
                  </a:lnTo>
                  <a:close/>
                </a:path>
              </a:pathLst>
            </a:custGeom>
            <a:solidFill>
              <a:srgbClr val="B4830A"/>
            </a:solidFill>
            <a:ln w="9525">
              <a:noFill/>
              <a:round/>
              <a:headEnd/>
              <a:tailEnd/>
            </a:ln>
          </p:spPr>
          <p:txBody>
            <a:bodyPr/>
            <a:lstStyle/>
            <a:p>
              <a:endParaRPr lang="id-ID">
                <a:latin typeface="Calibri" pitchFamily="34" charset="0"/>
              </a:endParaRPr>
            </a:p>
          </p:txBody>
        </p:sp>
        <p:sp>
          <p:nvSpPr>
            <p:cNvPr id="54" name="Freeform 433"/>
            <p:cNvSpPr>
              <a:spLocks/>
            </p:cNvSpPr>
            <p:nvPr/>
          </p:nvSpPr>
          <p:spPr bwMode="auto">
            <a:xfrm>
              <a:off x="2706" y="3311"/>
              <a:ext cx="26" cy="27"/>
            </a:xfrm>
            <a:custGeom>
              <a:avLst/>
              <a:gdLst>
                <a:gd name="T0" fmla="*/ 13 w 26"/>
                <a:gd name="T1" fmla="*/ 0 h 27"/>
                <a:gd name="T2" fmla="*/ 8 w 26"/>
                <a:gd name="T3" fmla="*/ 1 h 27"/>
                <a:gd name="T4" fmla="*/ 4 w 26"/>
                <a:gd name="T5" fmla="*/ 4 h 27"/>
                <a:gd name="T6" fmla="*/ 1 w 26"/>
                <a:gd name="T7" fmla="*/ 8 h 27"/>
                <a:gd name="T8" fmla="*/ 0 w 26"/>
                <a:gd name="T9" fmla="*/ 13 h 27"/>
                <a:gd name="T10" fmla="*/ 1 w 26"/>
                <a:gd name="T11" fmla="*/ 19 h 27"/>
                <a:gd name="T12" fmla="*/ 4 w 26"/>
                <a:gd name="T13" fmla="*/ 24 h 27"/>
                <a:gd name="T14" fmla="*/ 8 w 26"/>
                <a:gd name="T15" fmla="*/ 26 h 27"/>
                <a:gd name="T16" fmla="*/ 13 w 26"/>
                <a:gd name="T17" fmla="*/ 27 h 27"/>
                <a:gd name="T18" fmla="*/ 13 w 26"/>
                <a:gd name="T19" fmla="*/ 27 h 27"/>
                <a:gd name="T20" fmla="*/ 18 w 26"/>
                <a:gd name="T21" fmla="*/ 26 h 27"/>
                <a:gd name="T22" fmla="*/ 22 w 26"/>
                <a:gd name="T23" fmla="*/ 23 h 27"/>
                <a:gd name="T24" fmla="*/ 25 w 26"/>
                <a:gd name="T25" fmla="*/ 19 h 27"/>
                <a:gd name="T26" fmla="*/ 26 w 26"/>
                <a:gd name="T27" fmla="*/ 13 h 27"/>
                <a:gd name="T28" fmla="*/ 25 w 26"/>
                <a:gd name="T29" fmla="*/ 8 h 27"/>
                <a:gd name="T30" fmla="*/ 22 w 26"/>
                <a:gd name="T31" fmla="*/ 4 h 27"/>
                <a:gd name="T32" fmla="*/ 18 w 26"/>
                <a:gd name="T33" fmla="*/ 1 h 27"/>
                <a:gd name="T34" fmla="*/ 13 w 26"/>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6"/>
                <a:gd name="T55" fmla="*/ 0 h 27"/>
                <a:gd name="T56" fmla="*/ 26 w 26"/>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6" h="27">
                  <a:moveTo>
                    <a:pt x="13" y="0"/>
                  </a:moveTo>
                  <a:lnTo>
                    <a:pt x="8" y="1"/>
                  </a:lnTo>
                  <a:lnTo>
                    <a:pt x="4" y="4"/>
                  </a:lnTo>
                  <a:lnTo>
                    <a:pt x="1" y="8"/>
                  </a:lnTo>
                  <a:lnTo>
                    <a:pt x="0" y="13"/>
                  </a:lnTo>
                  <a:lnTo>
                    <a:pt x="1" y="19"/>
                  </a:lnTo>
                  <a:lnTo>
                    <a:pt x="4" y="24"/>
                  </a:lnTo>
                  <a:lnTo>
                    <a:pt x="8" y="26"/>
                  </a:lnTo>
                  <a:lnTo>
                    <a:pt x="13" y="27"/>
                  </a:lnTo>
                  <a:lnTo>
                    <a:pt x="18" y="26"/>
                  </a:lnTo>
                  <a:lnTo>
                    <a:pt x="22" y="23"/>
                  </a:lnTo>
                  <a:lnTo>
                    <a:pt x="25" y="19"/>
                  </a:lnTo>
                  <a:lnTo>
                    <a:pt x="26" y="13"/>
                  </a:lnTo>
                  <a:lnTo>
                    <a:pt x="25" y="8"/>
                  </a:lnTo>
                  <a:lnTo>
                    <a:pt x="22" y="4"/>
                  </a:lnTo>
                  <a:lnTo>
                    <a:pt x="18" y="1"/>
                  </a:lnTo>
                  <a:lnTo>
                    <a:pt x="13" y="0"/>
                  </a:lnTo>
                  <a:close/>
                </a:path>
              </a:pathLst>
            </a:custGeom>
            <a:solidFill>
              <a:srgbClr val="B4830A"/>
            </a:solidFill>
            <a:ln w="9525">
              <a:noFill/>
              <a:round/>
              <a:headEnd/>
              <a:tailEnd/>
            </a:ln>
          </p:spPr>
          <p:txBody>
            <a:bodyPr/>
            <a:lstStyle/>
            <a:p>
              <a:endParaRPr lang="id-ID">
                <a:latin typeface="Calibri" pitchFamily="34" charset="0"/>
              </a:endParaRPr>
            </a:p>
          </p:txBody>
        </p:sp>
        <p:sp>
          <p:nvSpPr>
            <p:cNvPr id="55" name="Freeform 434"/>
            <p:cNvSpPr>
              <a:spLocks/>
            </p:cNvSpPr>
            <p:nvPr/>
          </p:nvSpPr>
          <p:spPr bwMode="auto">
            <a:xfrm>
              <a:off x="2757" y="3311"/>
              <a:ext cx="26" cy="27"/>
            </a:xfrm>
            <a:custGeom>
              <a:avLst/>
              <a:gdLst>
                <a:gd name="T0" fmla="*/ 13 w 26"/>
                <a:gd name="T1" fmla="*/ 0 h 27"/>
                <a:gd name="T2" fmla="*/ 8 w 26"/>
                <a:gd name="T3" fmla="*/ 1 h 27"/>
                <a:gd name="T4" fmla="*/ 4 w 26"/>
                <a:gd name="T5" fmla="*/ 4 h 27"/>
                <a:gd name="T6" fmla="*/ 1 w 26"/>
                <a:gd name="T7" fmla="*/ 8 h 27"/>
                <a:gd name="T8" fmla="*/ 0 w 26"/>
                <a:gd name="T9" fmla="*/ 13 h 27"/>
                <a:gd name="T10" fmla="*/ 1 w 26"/>
                <a:gd name="T11" fmla="*/ 19 h 27"/>
                <a:gd name="T12" fmla="*/ 4 w 26"/>
                <a:gd name="T13" fmla="*/ 24 h 27"/>
                <a:gd name="T14" fmla="*/ 8 w 26"/>
                <a:gd name="T15" fmla="*/ 26 h 27"/>
                <a:gd name="T16" fmla="*/ 13 w 26"/>
                <a:gd name="T17" fmla="*/ 27 h 27"/>
                <a:gd name="T18" fmla="*/ 13 w 26"/>
                <a:gd name="T19" fmla="*/ 27 h 27"/>
                <a:gd name="T20" fmla="*/ 18 w 26"/>
                <a:gd name="T21" fmla="*/ 26 h 27"/>
                <a:gd name="T22" fmla="*/ 22 w 26"/>
                <a:gd name="T23" fmla="*/ 23 h 27"/>
                <a:gd name="T24" fmla="*/ 25 w 26"/>
                <a:gd name="T25" fmla="*/ 19 h 27"/>
                <a:gd name="T26" fmla="*/ 26 w 26"/>
                <a:gd name="T27" fmla="*/ 13 h 27"/>
                <a:gd name="T28" fmla="*/ 25 w 26"/>
                <a:gd name="T29" fmla="*/ 8 h 27"/>
                <a:gd name="T30" fmla="*/ 22 w 26"/>
                <a:gd name="T31" fmla="*/ 4 h 27"/>
                <a:gd name="T32" fmla="*/ 18 w 26"/>
                <a:gd name="T33" fmla="*/ 1 h 27"/>
                <a:gd name="T34" fmla="*/ 13 w 26"/>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6"/>
                <a:gd name="T55" fmla="*/ 0 h 27"/>
                <a:gd name="T56" fmla="*/ 26 w 26"/>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6" h="27">
                  <a:moveTo>
                    <a:pt x="13" y="0"/>
                  </a:moveTo>
                  <a:lnTo>
                    <a:pt x="8" y="1"/>
                  </a:lnTo>
                  <a:lnTo>
                    <a:pt x="4" y="4"/>
                  </a:lnTo>
                  <a:lnTo>
                    <a:pt x="1" y="8"/>
                  </a:lnTo>
                  <a:lnTo>
                    <a:pt x="0" y="13"/>
                  </a:lnTo>
                  <a:lnTo>
                    <a:pt x="1" y="19"/>
                  </a:lnTo>
                  <a:lnTo>
                    <a:pt x="4" y="24"/>
                  </a:lnTo>
                  <a:lnTo>
                    <a:pt x="8" y="26"/>
                  </a:lnTo>
                  <a:lnTo>
                    <a:pt x="13" y="27"/>
                  </a:lnTo>
                  <a:lnTo>
                    <a:pt x="18" y="26"/>
                  </a:lnTo>
                  <a:lnTo>
                    <a:pt x="22" y="23"/>
                  </a:lnTo>
                  <a:lnTo>
                    <a:pt x="25" y="19"/>
                  </a:lnTo>
                  <a:lnTo>
                    <a:pt x="26" y="13"/>
                  </a:lnTo>
                  <a:lnTo>
                    <a:pt x="25" y="8"/>
                  </a:lnTo>
                  <a:lnTo>
                    <a:pt x="22" y="4"/>
                  </a:lnTo>
                  <a:lnTo>
                    <a:pt x="18" y="1"/>
                  </a:lnTo>
                  <a:lnTo>
                    <a:pt x="13" y="0"/>
                  </a:lnTo>
                  <a:close/>
                </a:path>
              </a:pathLst>
            </a:custGeom>
            <a:solidFill>
              <a:srgbClr val="B4830A"/>
            </a:solidFill>
            <a:ln w="9525">
              <a:noFill/>
              <a:round/>
              <a:headEnd/>
              <a:tailEnd/>
            </a:ln>
          </p:spPr>
          <p:txBody>
            <a:bodyPr/>
            <a:lstStyle/>
            <a:p>
              <a:endParaRPr lang="id-ID">
                <a:latin typeface="Calibri" pitchFamily="34" charset="0"/>
              </a:endParaRPr>
            </a:p>
          </p:txBody>
        </p:sp>
        <p:sp>
          <p:nvSpPr>
            <p:cNvPr id="56" name="Freeform 435"/>
            <p:cNvSpPr>
              <a:spLocks/>
            </p:cNvSpPr>
            <p:nvPr/>
          </p:nvSpPr>
          <p:spPr bwMode="auto">
            <a:xfrm>
              <a:off x="2808" y="3311"/>
              <a:ext cx="26" cy="27"/>
            </a:xfrm>
            <a:custGeom>
              <a:avLst/>
              <a:gdLst>
                <a:gd name="T0" fmla="*/ 13 w 26"/>
                <a:gd name="T1" fmla="*/ 0 h 27"/>
                <a:gd name="T2" fmla="*/ 8 w 26"/>
                <a:gd name="T3" fmla="*/ 1 h 27"/>
                <a:gd name="T4" fmla="*/ 4 w 26"/>
                <a:gd name="T5" fmla="*/ 4 h 27"/>
                <a:gd name="T6" fmla="*/ 2 w 26"/>
                <a:gd name="T7" fmla="*/ 8 h 27"/>
                <a:gd name="T8" fmla="*/ 0 w 26"/>
                <a:gd name="T9" fmla="*/ 13 h 27"/>
                <a:gd name="T10" fmla="*/ 2 w 26"/>
                <a:gd name="T11" fmla="*/ 19 h 27"/>
                <a:gd name="T12" fmla="*/ 4 w 26"/>
                <a:gd name="T13" fmla="*/ 24 h 27"/>
                <a:gd name="T14" fmla="*/ 8 w 26"/>
                <a:gd name="T15" fmla="*/ 26 h 27"/>
                <a:gd name="T16" fmla="*/ 13 w 26"/>
                <a:gd name="T17" fmla="*/ 27 h 27"/>
                <a:gd name="T18" fmla="*/ 13 w 26"/>
                <a:gd name="T19" fmla="*/ 27 h 27"/>
                <a:gd name="T20" fmla="*/ 19 w 26"/>
                <a:gd name="T21" fmla="*/ 26 h 27"/>
                <a:gd name="T22" fmla="*/ 22 w 26"/>
                <a:gd name="T23" fmla="*/ 23 h 27"/>
                <a:gd name="T24" fmla="*/ 25 w 26"/>
                <a:gd name="T25" fmla="*/ 19 h 27"/>
                <a:gd name="T26" fmla="*/ 26 w 26"/>
                <a:gd name="T27" fmla="*/ 13 h 27"/>
                <a:gd name="T28" fmla="*/ 25 w 26"/>
                <a:gd name="T29" fmla="*/ 8 h 27"/>
                <a:gd name="T30" fmla="*/ 22 w 26"/>
                <a:gd name="T31" fmla="*/ 4 h 27"/>
                <a:gd name="T32" fmla="*/ 19 w 26"/>
                <a:gd name="T33" fmla="*/ 1 h 27"/>
                <a:gd name="T34" fmla="*/ 13 w 26"/>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6"/>
                <a:gd name="T55" fmla="*/ 0 h 27"/>
                <a:gd name="T56" fmla="*/ 26 w 26"/>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6" h="27">
                  <a:moveTo>
                    <a:pt x="13" y="0"/>
                  </a:moveTo>
                  <a:lnTo>
                    <a:pt x="8" y="1"/>
                  </a:lnTo>
                  <a:lnTo>
                    <a:pt x="4" y="4"/>
                  </a:lnTo>
                  <a:lnTo>
                    <a:pt x="2" y="8"/>
                  </a:lnTo>
                  <a:lnTo>
                    <a:pt x="0" y="13"/>
                  </a:lnTo>
                  <a:lnTo>
                    <a:pt x="2" y="19"/>
                  </a:lnTo>
                  <a:lnTo>
                    <a:pt x="4" y="24"/>
                  </a:lnTo>
                  <a:lnTo>
                    <a:pt x="8" y="26"/>
                  </a:lnTo>
                  <a:lnTo>
                    <a:pt x="13" y="27"/>
                  </a:lnTo>
                  <a:lnTo>
                    <a:pt x="19" y="26"/>
                  </a:lnTo>
                  <a:lnTo>
                    <a:pt x="22" y="23"/>
                  </a:lnTo>
                  <a:lnTo>
                    <a:pt x="25" y="19"/>
                  </a:lnTo>
                  <a:lnTo>
                    <a:pt x="26" y="13"/>
                  </a:lnTo>
                  <a:lnTo>
                    <a:pt x="25" y="8"/>
                  </a:lnTo>
                  <a:lnTo>
                    <a:pt x="22" y="4"/>
                  </a:lnTo>
                  <a:lnTo>
                    <a:pt x="19" y="1"/>
                  </a:lnTo>
                  <a:lnTo>
                    <a:pt x="13" y="0"/>
                  </a:lnTo>
                  <a:close/>
                </a:path>
              </a:pathLst>
            </a:custGeom>
            <a:solidFill>
              <a:srgbClr val="B4830A"/>
            </a:solidFill>
            <a:ln w="9525">
              <a:noFill/>
              <a:round/>
              <a:headEnd/>
              <a:tailEnd/>
            </a:ln>
          </p:spPr>
          <p:txBody>
            <a:bodyPr/>
            <a:lstStyle/>
            <a:p>
              <a:endParaRPr lang="id-ID">
                <a:latin typeface="Calibri" pitchFamily="34" charset="0"/>
              </a:endParaRPr>
            </a:p>
          </p:txBody>
        </p:sp>
        <p:sp>
          <p:nvSpPr>
            <p:cNvPr id="57" name="Freeform 436"/>
            <p:cNvSpPr>
              <a:spLocks/>
            </p:cNvSpPr>
            <p:nvPr/>
          </p:nvSpPr>
          <p:spPr bwMode="auto">
            <a:xfrm>
              <a:off x="2859" y="3311"/>
              <a:ext cx="26" cy="27"/>
            </a:xfrm>
            <a:custGeom>
              <a:avLst/>
              <a:gdLst>
                <a:gd name="T0" fmla="*/ 13 w 26"/>
                <a:gd name="T1" fmla="*/ 0 h 27"/>
                <a:gd name="T2" fmla="*/ 8 w 26"/>
                <a:gd name="T3" fmla="*/ 1 h 27"/>
                <a:gd name="T4" fmla="*/ 4 w 26"/>
                <a:gd name="T5" fmla="*/ 4 h 27"/>
                <a:gd name="T6" fmla="*/ 2 w 26"/>
                <a:gd name="T7" fmla="*/ 8 h 27"/>
                <a:gd name="T8" fmla="*/ 0 w 26"/>
                <a:gd name="T9" fmla="*/ 13 h 27"/>
                <a:gd name="T10" fmla="*/ 2 w 26"/>
                <a:gd name="T11" fmla="*/ 19 h 27"/>
                <a:gd name="T12" fmla="*/ 4 w 26"/>
                <a:gd name="T13" fmla="*/ 24 h 27"/>
                <a:gd name="T14" fmla="*/ 8 w 26"/>
                <a:gd name="T15" fmla="*/ 26 h 27"/>
                <a:gd name="T16" fmla="*/ 13 w 26"/>
                <a:gd name="T17" fmla="*/ 27 h 27"/>
                <a:gd name="T18" fmla="*/ 13 w 26"/>
                <a:gd name="T19" fmla="*/ 27 h 27"/>
                <a:gd name="T20" fmla="*/ 19 w 26"/>
                <a:gd name="T21" fmla="*/ 26 h 27"/>
                <a:gd name="T22" fmla="*/ 22 w 26"/>
                <a:gd name="T23" fmla="*/ 23 h 27"/>
                <a:gd name="T24" fmla="*/ 25 w 26"/>
                <a:gd name="T25" fmla="*/ 19 h 27"/>
                <a:gd name="T26" fmla="*/ 26 w 26"/>
                <a:gd name="T27" fmla="*/ 13 h 27"/>
                <a:gd name="T28" fmla="*/ 25 w 26"/>
                <a:gd name="T29" fmla="*/ 8 h 27"/>
                <a:gd name="T30" fmla="*/ 22 w 26"/>
                <a:gd name="T31" fmla="*/ 4 h 27"/>
                <a:gd name="T32" fmla="*/ 19 w 26"/>
                <a:gd name="T33" fmla="*/ 1 h 27"/>
                <a:gd name="T34" fmla="*/ 13 w 26"/>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6"/>
                <a:gd name="T55" fmla="*/ 0 h 27"/>
                <a:gd name="T56" fmla="*/ 26 w 26"/>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6" h="27">
                  <a:moveTo>
                    <a:pt x="13" y="0"/>
                  </a:moveTo>
                  <a:lnTo>
                    <a:pt x="8" y="1"/>
                  </a:lnTo>
                  <a:lnTo>
                    <a:pt x="4" y="4"/>
                  </a:lnTo>
                  <a:lnTo>
                    <a:pt x="2" y="8"/>
                  </a:lnTo>
                  <a:lnTo>
                    <a:pt x="0" y="13"/>
                  </a:lnTo>
                  <a:lnTo>
                    <a:pt x="2" y="19"/>
                  </a:lnTo>
                  <a:lnTo>
                    <a:pt x="4" y="24"/>
                  </a:lnTo>
                  <a:lnTo>
                    <a:pt x="8" y="26"/>
                  </a:lnTo>
                  <a:lnTo>
                    <a:pt x="13" y="27"/>
                  </a:lnTo>
                  <a:lnTo>
                    <a:pt x="19" y="26"/>
                  </a:lnTo>
                  <a:lnTo>
                    <a:pt x="22" y="23"/>
                  </a:lnTo>
                  <a:lnTo>
                    <a:pt x="25" y="19"/>
                  </a:lnTo>
                  <a:lnTo>
                    <a:pt x="26" y="13"/>
                  </a:lnTo>
                  <a:lnTo>
                    <a:pt x="25" y="8"/>
                  </a:lnTo>
                  <a:lnTo>
                    <a:pt x="22" y="4"/>
                  </a:lnTo>
                  <a:lnTo>
                    <a:pt x="19" y="1"/>
                  </a:lnTo>
                  <a:lnTo>
                    <a:pt x="13" y="0"/>
                  </a:lnTo>
                  <a:close/>
                </a:path>
              </a:pathLst>
            </a:custGeom>
            <a:solidFill>
              <a:srgbClr val="B4830A"/>
            </a:solidFill>
            <a:ln w="9525">
              <a:noFill/>
              <a:round/>
              <a:headEnd/>
              <a:tailEnd/>
            </a:ln>
          </p:spPr>
          <p:txBody>
            <a:bodyPr/>
            <a:lstStyle/>
            <a:p>
              <a:endParaRPr lang="id-ID">
                <a:latin typeface="Calibri" pitchFamily="34" charset="0"/>
              </a:endParaRPr>
            </a:p>
          </p:txBody>
        </p:sp>
        <p:sp>
          <p:nvSpPr>
            <p:cNvPr id="58" name="Freeform 437"/>
            <p:cNvSpPr>
              <a:spLocks/>
            </p:cNvSpPr>
            <p:nvPr/>
          </p:nvSpPr>
          <p:spPr bwMode="auto">
            <a:xfrm>
              <a:off x="2911" y="3311"/>
              <a:ext cx="25" cy="27"/>
            </a:xfrm>
            <a:custGeom>
              <a:avLst/>
              <a:gdLst>
                <a:gd name="T0" fmla="*/ 12 w 25"/>
                <a:gd name="T1" fmla="*/ 0 h 27"/>
                <a:gd name="T2" fmla="*/ 7 w 25"/>
                <a:gd name="T3" fmla="*/ 1 h 27"/>
                <a:gd name="T4" fmla="*/ 3 w 25"/>
                <a:gd name="T5" fmla="*/ 4 h 27"/>
                <a:gd name="T6" fmla="*/ 1 w 25"/>
                <a:gd name="T7" fmla="*/ 8 h 27"/>
                <a:gd name="T8" fmla="*/ 0 w 25"/>
                <a:gd name="T9" fmla="*/ 13 h 27"/>
                <a:gd name="T10" fmla="*/ 1 w 25"/>
                <a:gd name="T11" fmla="*/ 19 h 27"/>
                <a:gd name="T12" fmla="*/ 3 w 25"/>
                <a:gd name="T13" fmla="*/ 24 h 27"/>
                <a:gd name="T14" fmla="*/ 7 w 25"/>
                <a:gd name="T15" fmla="*/ 26 h 27"/>
                <a:gd name="T16" fmla="*/ 12 w 25"/>
                <a:gd name="T17" fmla="*/ 27 h 27"/>
                <a:gd name="T18" fmla="*/ 12 w 25"/>
                <a:gd name="T19" fmla="*/ 27 h 27"/>
                <a:gd name="T20" fmla="*/ 18 w 25"/>
                <a:gd name="T21" fmla="*/ 26 h 27"/>
                <a:gd name="T22" fmla="*/ 21 w 25"/>
                <a:gd name="T23" fmla="*/ 23 h 27"/>
                <a:gd name="T24" fmla="*/ 24 w 25"/>
                <a:gd name="T25" fmla="*/ 19 h 27"/>
                <a:gd name="T26" fmla="*/ 25 w 25"/>
                <a:gd name="T27" fmla="*/ 13 h 27"/>
                <a:gd name="T28" fmla="*/ 24 w 25"/>
                <a:gd name="T29" fmla="*/ 8 h 27"/>
                <a:gd name="T30" fmla="*/ 21 w 25"/>
                <a:gd name="T31" fmla="*/ 4 h 27"/>
                <a:gd name="T32" fmla="*/ 18 w 25"/>
                <a:gd name="T33" fmla="*/ 1 h 27"/>
                <a:gd name="T34" fmla="*/ 12 w 25"/>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
                <a:gd name="T55" fmla="*/ 0 h 27"/>
                <a:gd name="T56" fmla="*/ 25 w 25"/>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 h="27">
                  <a:moveTo>
                    <a:pt x="12" y="0"/>
                  </a:moveTo>
                  <a:lnTo>
                    <a:pt x="7" y="1"/>
                  </a:lnTo>
                  <a:lnTo>
                    <a:pt x="3" y="4"/>
                  </a:lnTo>
                  <a:lnTo>
                    <a:pt x="1" y="8"/>
                  </a:lnTo>
                  <a:lnTo>
                    <a:pt x="0" y="13"/>
                  </a:lnTo>
                  <a:lnTo>
                    <a:pt x="1" y="19"/>
                  </a:lnTo>
                  <a:lnTo>
                    <a:pt x="3" y="24"/>
                  </a:lnTo>
                  <a:lnTo>
                    <a:pt x="7" y="26"/>
                  </a:lnTo>
                  <a:lnTo>
                    <a:pt x="12" y="27"/>
                  </a:lnTo>
                  <a:lnTo>
                    <a:pt x="18" y="26"/>
                  </a:lnTo>
                  <a:lnTo>
                    <a:pt x="21" y="23"/>
                  </a:lnTo>
                  <a:lnTo>
                    <a:pt x="24" y="19"/>
                  </a:lnTo>
                  <a:lnTo>
                    <a:pt x="25" y="13"/>
                  </a:lnTo>
                  <a:lnTo>
                    <a:pt x="24" y="8"/>
                  </a:lnTo>
                  <a:lnTo>
                    <a:pt x="21" y="4"/>
                  </a:lnTo>
                  <a:lnTo>
                    <a:pt x="18" y="1"/>
                  </a:lnTo>
                  <a:lnTo>
                    <a:pt x="12" y="0"/>
                  </a:lnTo>
                  <a:close/>
                </a:path>
              </a:pathLst>
            </a:custGeom>
            <a:solidFill>
              <a:srgbClr val="B4830A"/>
            </a:solidFill>
            <a:ln w="9525">
              <a:noFill/>
              <a:round/>
              <a:headEnd/>
              <a:tailEnd/>
            </a:ln>
          </p:spPr>
          <p:txBody>
            <a:bodyPr/>
            <a:lstStyle/>
            <a:p>
              <a:endParaRPr lang="id-ID">
                <a:latin typeface="Calibri" pitchFamily="34" charset="0"/>
              </a:endParaRPr>
            </a:p>
          </p:txBody>
        </p:sp>
        <p:sp>
          <p:nvSpPr>
            <p:cNvPr id="59" name="Freeform 438"/>
            <p:cNvSpPr>
              <a:spLocks/>
            </p:cNvSpPr>
            <p:nvPr/>
          </p:nvSpPr>
          <p:spPr bwMode="auto">
            <a:xfrm>
              <a:off x="2963" y="3263"/>
              <a:ext cx="113" cy="124"/>
            </a:xfrm>
            <a:custGeom>
              <a:avLst/>
              <a:gdLst>
                <a:gd name="T0" fmla="*/ 0 w 113"/>
                <a:gd name="T1" fmla="*/ 124 h 124"/>
                <a:gd name="T2" fmla="*/ 113 w 113"/>
                <a:gd name="T3" fmla="*/ 61 h 124"/>
                <a:gd name="T4" fmla="*/ 0 w 113"/>
                <a:gd name="T5" fmla="*/ 0 h 124"/>
                <a:gd name="T6" fmla="*/ 0 w 113"/>
                <a:gd name="T7" fmla="*/ 124 h 124"/>
                <a:gd name="T8" fmla="*/ 0 60000 65536"/>
                <a:gd name="T9" fmla="*/ 0 60000 65536"/>
                <a:gd name="T10" fmla="*/ 0 60000 65536"/>
                <a:gd name="T11" fmla="*/ 0 60000 65536"/>
                <a:gd name="T12" fmla="*/ 0 w 113"/>
                <a:gd name="T13" fmla="*/ 0 h 124"/>
                <a:gd name="T14" fmla="*/ 113 w 113"/>
                <a:gd name="T15" fmla="*/ 124 h 124"/>
              </a:gdLst>
              <a:ahLst/>
              <a:cxnLst>
                <a:cxn ang="T8">
                  <a:pos x="T0" y="T1"/>
                </a:cxn>
                <a:cxn ang="T9">
                  <a:pos x="T2" y="T3"/>
                </a:cxn>
                <a:cxn ang="T10">
                  <a:pos x="T4" y="T5"/>
                </a:cxn>
                <a:cxn ang="T11">
                  <a:pos x="T6" y="T7"/>
                </a:cxn>
              </a:cxnLst>
              <a:rect l="T12" t="T13" r="T14" b="T15"/>
              <a:pathLst>
                <a:path w="113" h="124">
                  <a:moveTo>
                    <a:pt x="0" y="124"/>
                  </a:moveTo>
                  <a:lnTo>
                    <a:pt x="113" y="61"/>
                  </a:lnTo>
                  <a:lnTo>
                    <a:pt x="0" y="0"/>
                  </a:lnTo>
                  <a:lnTo>
                    <a:pt x="0" y="124"/>
                  </a:lnTo>
                  <a:close/>
                </a:path>
              </a:pathLst>
            </a:custGeom>
            <a:solidFill>
              <a:srgbClr val="B4830A"/>
            </a:solidFill>
            <a:ln w="9525">
              <a:noFill/>
              <a:round/>
              <a:headEnd/>
              <a:tailEnd/>
            </a:ln>
          </p:spPr>
          <p:txBody>
            <a:bodyPr/>
            <a:lstStyle/>
            <a:p>
              <a:endParaRPr lang="id-ID">
                <a:latin typeface="Calibri" pitchFamily="34" charset="0"/>
              </a:endParaRPr>
            </a:p>
          </p:txBody>
        </p:sp>
      </p:grpSp>
      <p:grpSp>
        <p:nvGrpSpPr>
          <p:cNvPr id="4" name="Group 439"/>
          <p:cNvGrpSpPr>
            <a:grpSpLocks/>
          </p:cNvGrpSpPr>
          <p:nvPr/>
        </p:nvGrpSpPr>
        <p:grpSpPr bwMode="auto">
          <a:xfrm rot="5400000">
            <a:off x="7675352" y="5943639"/>
            <a:ext cx="695325" cy="225425"/>
            <a:chOff x="2647" y="3254"/>
            <a:chExt cx="438" cy="142"/>
          </a:xfrm>
        </p:grpSpPr>
        <p:sp>
          <p:nvSpPr>
            <p:cNvPr id="61" name="Freeform 440"/>
            <p:cNvSpPr>
              <a:spLocks/>
            </p:cNvSpPr>
            <p:nvPr/>
          </p:nvSpPr>
          <p:spPr bwMode="auto">
            <a:xfrm>
              <a:off x="2664" y="3320"/>
              <a:ext cx="25" cy="27"/>
            </a:xfrm>
            <a:custGeom>
              <a:avLst/>
              <a:gdLst>
                <a:gd name="T0" fmla="*/ 13 w 25"/>
                <a:gd name="T1" fmla="*/ 0 h 27"/>
                <a:gd name="T2" fmla="*/ 7 w 25"/>
                <a:gd name="T3" fmla="*/ 1 h 27"/>
                <a:gd name="T4" fmla="*/ 4 w 25"/>
                <a:gd name="T5" fmla="*/ 4 h 27"/>
                <a:gd name="T6" fmla="*/ 1 w 25"/>
                <a:gd name="T7" fmla="*/ 8 h 27"/>
                <a:gd name="T8" fmla="*/ 0 w 25"/>
                <a:gd name="T9" fmla="*/ 14 h 27"/>
                <a:gd name="T10" fmla="*/ 1 w 25"/>
                <a:gd name="T11" fmla="*/ 19 h 27"/>
                <a:gd name="T12" fmla="*/ 4 w 25"/>
                <a:gd name="T13" fmla="*/ 23 h 27"/>
                <a:gd name="T14" fmla="*/ 7 w 25"/>
                <a:gd name="T15" fmla="*/ 26 h 27"/>
                <a:gd name="T16" fmla="*/ 13 w 25"/>
                <a:gd name="T17" fmla="*/ 27 h 27"/>
                <a:gd name="T18" fmla="*/ 13 w 25"/>
                <a:gd name="T19" fmla="*/ 27 h 27"/>
                <a:gd name="T20" fmla="*/ 18 w 25"/>
                <a:gd name="T21" fmla="*/ 26 h 27"/>
                <a:gd name="T22" fmla="*/ 21 w 25"/>
                <a:gd name="T23" fmla="*/ 23 h 27"/>
                <a:gd name="T24" fmla="*/ 24 w 25"/>
                <a:gd name="T25" fmla="*/ 19 h 27"/>
                <a:gd name="T26" fmla="*/ 25 w 25"/>
                <a:gd name="T27" fmla="*/ 14 h 27"/>
                <a:gd name="T28" fmla="*/ 24 w 25"/>
                <a:gd name="T29" fmla="*/ 8 h 27"/>
                <a:gd name="T30" fmla="*/ 21 w 25"/>
                <a:gd name="T31" fmla="*/ 4 h 27"/>
                <a:gd name="T32" fmla="*/ 18 w 25"/>
                <a:gd name="T33" fmla="*/ 1 h 27"/>
                <a:gd name="T34" fmla="*/ 13 w 25"/>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
                <a:gd name="T55" fmla="*/ 0 h 27"/>
                <a:gd name="T56" fmla="*/ 25 w 25"/>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 h="27">
                  <a:moveTo>
                    <a:pt x="13" y="0"/>
                  </a:moveTo>
                  <a:lnTo>
                    <a:pt x="7" y="1"/>
                  </a:lnTo>
                  <a:lnTo>
                    <a:pt x="4" y="4"/>
                  </a:lnTo>
                  <a:lnTo>
                    <a:pt x="1" y="8"/>
                  </a:lnTo>
                  <a:lnTo>
                    <a:pt x="0" y="14"/>
                  </a:lnTo>
                  <a:lnTo>
                    <a:pt x="1" y="19"/>
                  </a:lnTo>
                  <a:lnTo>
                    <a:pt x="4" y="23"/>
                  </a:lnTo>
                  <a:lnTo>
                    <a:pt x="7" y="26"/>
                  </a:lnTo>
                  <a:lnTo>
                    <a:pt x="13" y="27"/>
                  </a:lnTo>
                  <a:lnTo>
                    <a:pt x="18" y="26"/>
                  </a:lnTo>
                  <a:lnTo>
                    <a:pt x="21" y="23"/>
                  </a:lnTo>
                  <a:lnTo>
                    <a:pt x="24" y="19"/>
                  </a:lnTo>
                  <a:lnTo>
                    <a:pt x="25" y="14"/>
                  </a:lnTo>
                  <a:lnTo>
                    <a:pt x="24" y="8"/>
                  </a:lnTo>
                  <a:lnTo>
                    <a:pt x="21" y="4"/>
                  </a:lnTo>
                  <a:lnTo>
                    <a:pt x="18" y="1"/>
                  </a:lnTo>
                  <a:lnTo>
                    <a:pt x="13" y="0"/>
                  </a:lnTo>
                  <a:close/>
                </a:path>
              </a:pathLst>
            </a:custGeom>
            <a:solidFill>
              <a:srgbClr val="D2B46C"/>
            </a:solidFill>
            <a:ln w="9525">
              <a:noFill/>
              <a:round/>
              <a:headEnd/>
              <a:tailEnd/>
            </a:ln>
          </p:spPr>
          <p:txBody>
            <a:bodyPr/>
            <a:lstStyle/>
            <a:p>
              <a:endParaRPr lang="id-ID">
                <a:latin typeface="Calibri" pitchFamily="34" charset="0"/>
              </a:endParaRPr>
            </a:p>
          </p:txBody>
        </p:sp>
        <p:sp>
          <p:nvSpPr>
            <p:cNvPr id="62" name="Freeform 441"/>
            <p:cNvSpPr>
              <a:spLocks/>
            </p:cNvSpPr>
            <p:nvPr/>
          </p:nvSpPr>
          <p:spPr bwMode="auto">
            <a:xfrm>
              <a:off x="2715" y="3320"/>
              <a:ext cx="25" cy="27"/>
            </a:xfrm>
            <a:custGeom>
              <a:avLst/>
              <a:gdLst>
                <a:gd name="T0" fmla="*/ 13 w 25"/>
                <a:gd name="T1" fmla="*/ 0 h 27"/>
                <a:gd name="T2" fmla="*/ 7 w 25"/>
                <a:gd name="T3" fmla="*/ 1 h 27"/>
                <a:gd name="T4" fmla="*/ 3 w 25"/>
                <a:gd name="T5" fmla="*/ 4 h 27"/>
                <a:gd name="T6" fmla="*/ 1 w 25"/>
                <a:gd name="T7" fmla="*/ 8 h 27"/>
                <a:gd name="T8" fmla="*/ 0 w 25"/>
                <a:gd name="T9" fmla="*/ 14 h 27"/>
                <a:gd name="T10" fmla="*/ 1 w 25"/>
                <a:gd name="T11" fmla="*/ 19 h 27"/>
                <a:gd name="T12" fmla="*/ 3 w 25"/>
                <a:gd name="T13" fmla="*/ 24 h 27"/>
                <a:gd name="T14" fmla="*/ 7 w 25"/>
                <a:gd name="T15" fmla="*/ 26 h 27"/>
                <a:gd name="T16" fmla="*/ 13 w 25"/>
                <a:gd name="T17" fmla="*/ 27 h 27"/>
                <a:gd name="T18" fmla="*/ 13 w 25"/>
                <a:gd name="T19" fmla="*/ 27 h 27"/>
                <a:gd name="T20" fmla="*/ 18 w 25"/>
                <a:gd name="T21" fmla="*/ 26 h 27"/>
                <a:gd name="T22" fmla="*/ 21 w 25"/>
                <a:gd name="T23" fmla="*/ 23 h 27"/>
                <a:gd name="T24" fmla="*/ 24 w 25"/>
                <a:gd name="T25" fmla="*/ 19 h 27"/>
                <a:gd name="T26" fmla="*/ 25 w 25"/>
                <a:gd name="T27" fmla="*/ 14 h 27"/>
                <a:gd name="T28" fmla="*/ 24 w 25"/>
                <a:gd name="T29" fmla="*/ 8 h 27"/>
                <a:gd name="T30" fmla="*/ 21 w 25"/>
                <a:gd name="T31" fmla="*/ 4 h 27"/>
                <a:gd name="T32" fmla="*/ 18 w 25"/>
                <a:gd name="T33" fmla="*/ 1 h 27"/>
                <a:gd name="T34" fmla="*/ 13 w 25"/>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
                <a:gd name="T55" fmla="*/ 0 h 27"/>
                <a:gd name="T56" fmla="*/ 25 w 25"/>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 h="27">
                  <a:moveTo>
                    <a:pt x="13" y="0"/>
                  </a:moveTo>
                  <a:lnTo>
                    <a:pt x="7" y="1"/>
                  </a:lnTo>
                  <a:lnTo>
                    <a:pt x="3" y="4"/>
                  </a:lnTo>
                  <a:lnTo>
                    <a:pt x="1" y="8"/>
                  </a:lnTo>
                  <a:lnTo>
                    <a:pt x="0" y="14"/>
                  </a:lnTo>
                  <a:lnTo>
                    <a:pt x="1" y="19"/>
                  </a:lnTo>
                  <a:lnTo>
                    <a:pt x="3" y="24"/>
                  </a:lnTo>
                  <a:lnTo>
                    <a:pt x="7" y="26"/>
                  </a:lnTo>
                  <a:lnTo>
                    <a:pt x="13" y="27"/>
                  </a:lnTo>
                  <a:lnTo>
                    <a:pt x="18" y="26"/>
                  </a:lnTo>
                  <a:lnTo>
                    <a:pt x="21" y="23"/>
                  </a:lnTo>
                  <a:lnTo>
                    <a:pt x="24" y="19"/>
                  </a:lnTo>
                  <a:lnTo>
                    <a:pt x="25" y="14"/>
                  </a:lnTo>
                  <a:lnTo>
                    <a:pt x="24" y="8"/>
                  </a:lnTo>
                  <a:lnTo>
                    <a:pt x="21" y="4"/>
                  </a:lnTo>
                  <a:lnTo>
                    <a:pt x="18" y="1"/>
                  </a:lnTo>
                  <a:lnTo>
                    <a:pt x="13" y="0"/>
                  </a:lnTo>
                  <a:close/>
                </a:path>
              </a:pathLst>
            </a:custGeom>
            <a:solidFill>
              <a:srgbClr val="D2B46C"/>
            </a:solidFill>
            <a:ln w="9525">
              <a:noFill/>
              <a:round/>
              <a:headEnd/>
              <a:tailEnd/>
            </a:ln>
          </p:spPr>
          <p:txBody>
            <a:bodyPr/>
            <a:lstStyle/>
            <a:p>
              <a:endParaRPr lang="id-ID">
                <a:latin typeface="Calibri" pitchFamily="34" charset="0"/>
              </a:endParaRPr>
            </a:p>
          </p:txBody>
        </p:sp>
        <p:sp>
          <p:nvSpPr>
            <p:cNvPr id="63" name="Freeform 442"/>
            <p:cNvSpPr>
              <a:spLocks/>
            </p:cNvSpPr>
            <p:nvPr/>
          </p:nvSpPr>
          <p:spPr bwMode="auto">
            <a:xfrm>
              <a:off x="2766" y="3320"/>
              <a:ext cx="25" cy="27"/>
            </a:xfrm>
            <a:custGeom>
              <a:avLst/>
              <a:gdLst>
                <a:gd name="T0" fmla="*/ 13 w 25"/>
                <a:gd name="T1" fmla="*/ 0 h 27"/>
                <a:gd name="T2" fmla="*/ 7 w 25"/>
                <a:gd name="T3" fmla="*/ 1 h 27"/>
                <a:gd name="T4" fmla="*/ 3 w 25"/>
                <a:gd name="T5" fmla="*/ 4 h 27"/>
                <a:gd name="T6" fmla="*/ 1 w 25"/>
                <a:gd name="T7" fmla="*/ 8 h 27"/>
                <a:gd name="T8" fmla="*/ 0 w 25"/>
                <a:gd name="T9" fmla="*/ 14 h 27"/>
                <a:gd name="T10" fmla="*/ 1 w 25"/>
                <a:gd name="T11" fmla="*/ 19 h 27"/>
                <a:gd name="T12" fmla="*/ 3 w 25"/>
                <a:gd name="T13" fmla="*/ 24 h 27"/>
                <a:gd name="T14" fmla="*/ 7 w 25"/>
                <a:gd name="T15" fmla="*/ 26 h 27"/>
                <a:gd name="T16" fmla="*/ 13 w 25"/>
                <a:gd name="T17" fmla="*/ 27 h 27"/>
                <a:gd name="T18" fmla="*/ 13 w 25"/>
                <a:gd name="T19" fmla="*/ 27 h 27"/>
                <a:gd name="T20" fmla="*/ 18 w 25"/>
                <a:gd name="T21" fmla="*/ 26 h 27"/>
                <a:gd name="T22" fmla="*/ 21 w 25"/>
                <a:gd name="T23" fmla="*/ 23 h 27"/>
                <a:gd name="T24" fmla="*/ 24 w 25"/>
                <a:gd name="T25" fmla="*/ 19 h 27"/>
                <a:gd name="T26" fmla="*/ 25 w 25"/>
                <a:gd name="T27" fmla="*/ 14 h 27"/>
                <a:gd name="T28" fmla="*/ 24 w 25"/>
                <a:gd name="T29" fmla="*/ 8 h 27"/>
                <a:gd name="T30" fmla="*/ 21 w 25"/>
                <a:gd name="T31" fmla="*/ 4 h 27"/>
                <a:gd name="T32" fmla="*/ 18 w 25"/>
                <a:gd name="T33" fmla="*/ 1 h 27"/>
                <a:gd name="T34" fmla="*/ 13 w 25"/>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
                <a:gd name="T55" fmla="*/ 0 h 27"/>
                <a:gd name="T56" fmla="*/ 25 w 25"/>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 h="27">
                  <a:moveTo>
                    <a:pt x="13" y="0"/>
                  </a:moveTo>
                  <a:lnTo>
                    <a:pt x="7" y="1"/>
                  </a:lnTo>
                  <a:lnTo>
                    <a:pt x="3" y="4"/>
                  </a:lnTo>
                  <a:lnTo>
                    <a:pt x="1" y="8"/>
                  </a:lnTo>
                  <a:lnTo>
                    <a:pt x="0" y="14"/>
                  </a:lnTo>
                  <a:lnTo>
                    <a:pt x="1" y="19"/>
                  </a:lnTo>
                  <a:lnTo>
                    <a:pt x="3" y="24"/>
                  </a:lnTo>
                  <a:lnTo>
                    <a:pt x="7" y="26"/>
                  </a:lnTo>
                  <a:lnTo>
                    <a:pt x="13" y="27"/>
                  </a:lnTo>
                  <a:lnTo>
                    <a:pt x="18" y="26"/>
                  </a:lnTo>
                  <a:lnTo>
                    <a:pt x="21" y="23"/>
                  </a:lnTo>
                  <a:lnTo>
                    <a:pt x="24" y="19"/>
                  </a:lnTo>
                  <a:lnTo>
                    <a:pt x="25" y="14"/>
                  </a:lnTo>
                  <a:lnTo>
                    <a:pt x="24" y="8"/>
                  </a:lnTo>
                  <a:lnTo>
                    <a:pt x="21" y="4"/>
                  </a:lnTo>
                  <a:lnTo>
                    <a:pt x="18" y="1"/>
                  </a:lnTo>
                  <a:lnTo>
                    <a:pt x="13" y="0"/>
                  </a:lnTo>
                  <a:close/>
                </a:path>
              </a:pathLst>
            </a:custGeom>
            <a:solidFill>
              <a:srgbClr val="D2B46C"/>
            </a:solidFill>
            <a:ln w="9525">
              <a:noFill/>
              <a:round/>
              <a:headEnd/>
              <a:tailEnd/>
            </a:ln>
          </p:spPr>
          <p:txBody>
            <a:bodyPr/>
            <a:lstStyle/>
            <a:p>
              <a:endParaRPr lang="id-ID">
                <a:latin typeface="Calibri" pitchFamily="34" charset="0"/>
              </a:endParaRPr>
            </a:p>
          </p:txBody>
        </p:sp>
        <p:sp>
          <p:nvSpPr>
            <p:cNvPr id="64" name="Freeform 443"/>
            <p:cNvSpPr>
              <a:spLocks/>
            </p:cNvSpPr>
            <p:nvPr/>
          </p:nvSpPr>
          <p:spPr bwMode="auto">
            <a:xfrm>
              <a:off x="2817" y="3320"/>
              <a:ext cx="25" cy="27"/>
            </a:xfrm>
            <a:custGeom>
              <a:avLst/>
              <a:gdLst>
                <a:gd name="T0" fmla="*/ 13 w 25"/>
                <a:gd name="T1" fmla="*/ 0 h 27"/>
                <a:gd name="T2" fmla="*/ 7 w 25"/>
                <a:gd name="T3" fmla="*/ 1 h 27"/>
                <a:gd name="T4" fmla="*/ 3 w 25"/>
                <a:gd name="T5" fmla="*/ 4 h 27"/>
                <a:gd name="T6" fmla="*/ 1 w 25"/>
                <a:gd name="T7" fmla="*/ 8 h 27"/>
                <a:gd name="T8" fmla="*/ 0 w 25"/>
                <a:gd name="T9" fmla="*/ 14 h 27"/>
                <a:gd name="T10" fmla="*/ 1 w 25"/>
                <a:gd name="T11" fmla="*/ 19 h 27"/>
                <a:gd name="T12" fmla="*/ 3 w 25"/>
                <a:gd name="T13" fmla="*/ 24 h 27"/>
                <a:gd name="T14" fmla="*/ 7 w 25"/>
                <a:gd name="T15" fmla="*/ 26 h 27"/>
                <a:gd name="T16" fmla="*/ 13 w 25"/>
                <a:gd name="T17" fmla="*/ 27 h 27"/>
                <a:gd name="T18" fmla="*/ 13 w 25"/>
                <a:gd name="T19" fmla="*/ 27 h 27"/>
                <a:gd name="T20" fmla="*/ 18 w 25"/>
                <a:gd name="T21" fmla="*/ 26 h 27"/>
                <a:gd name="T22" fmla="*/ 21 w 25"/>
                <a:gd name="T23" fmla="*/ 23 h 27"/>
                <a:gd name="T24" fmla="*/ 24 w 25"/>
                <a:gd name="T25" fmla="*/ 19 h 27"/>
                <a:gd name="T26" fmla="*/ 25 w 25"/>
                <a:gd name="T27" fmla="*/ 14 h 27"/>
                <a:gd name="T28" fmla="*/ 24 w 25"/>
                <a:gd name="T29" fmla="*/ 8 h 27"/>
                <a:gd name="T30" fmla="*/ 21 w 25"/>
                <a:gd name="T31" fmla="*/ 4 h 27"/>
                <a:gd name="T32" fmla="*/ 18 w 25"/>
                <a:gd name="T33" fmla="*/ 1 h 27"/>
                <a:gd name="T34" fmla="*/ 13 w 25"/>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
                <a:gd name="T55" fmla="*/ 0 h 27"/>
                <a:gd name="T56" fmla="*/ 25 w 25"/>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 h="27">
                  <a:moveTo>
                    <a:pt x="13" y="0"/>
                  </a:moveTo>
                  <a:lnTo>
                    <a:pt x="7" y="1"/>
                  </a:lnTo>
                  <a:lnTo>
                    <a:pt x="3" y="4"/>
                  </a:lnTo>
                  <a:lnTo>
                    <a:pt x="1" y="8"/>
                  </a:lnTo>
                  <a:lnTo>
                    <a:pt x="0" y="14"/>
                  </a:lnTo>
                  <a:lnTo>
                    <a:pt x="1" y="19"/>
                  </a:lnTo>
                  <a:lnTo>
                    <a:pt x="3" y="24"/>
                  </a:lnTo>
                  <a:lnTo>
                    <a:pt x="7" y="26"/>
                  </a:lnTo>
                  <a:lnTo>
                    <a:pt x="13" y="27"/>
                  </a:lnTo>
                  <a:lnTo>
                    <a:pt x="18" y="26"/>
                  </a:lnTo>
                  <a:lnTo>
                    <a:pt x="21" y="23"/>
                  </a:lnTo>
                  <a:lnTo>
                    <a:pt x="24" y="19"/>
                  </a:lnTo>
                  <a:lnTo>
                    <a:pt x="25" y="14"/>
                  </a:lnTo>
                  <a:lnTo>
                    <a:pt x="24" y="8"/>
                  </a:lnTo>
                  <a:lnTo>
                    <a:pt x="21" y="4"/>
                  </a:lnTo>
                  <a:lnTo>
                    <a:pt x="18" y="1"/>
                  </a:lnTo>
                  <a:lnTo>
                    <a:pt x="13" y="0"/>
                  </a:lnTo>
                  <a:close/>
                </a:path>
              </a:pathLst>
            </a:custGeom>
            <a:solidFill>
              <a:srgbClr val="D2B46C"/>
            </a:solidFill>
            <a:ln w="9525">
              <a:noFill/>
              <a:round/>
              <a:headEnd/>
              <a:tailEnd/>
            </a:ln>
          </p:spPr>
          <p:txBody>
            <a:bodyPr/>
            <a:lstStyle/>
            <a:p>
              <a:endParaRPr lang="id-ID">
                <a:latin typeface="Calibri" pitchFamily="34" charset="0"/>
              </a:endParaRPr>
            </a:p>
          </p:txBody>
        </p:sp>
        <p:sp>
          <p:nvSpPr>
            <p:cNvPr id="65" name="Freeform 444"/>
            <p:cNvSpPr>
              <a:spLocks/>
            </p:cNvSpPr>
            <p:nvPr/>
          </p:nvSpPr>
          <p:spPr bwMode="auto">
            <a:xfrm>
              <a:off x="2868" y="3320"/>
              <a:ext cx="25" cy="27"/>
            </a:xfrm>
            <a:custGeom>
              <a:avLst/>
              <a:gdLst>
                <a:gd name="T0" fmla="*/ 13 w 25"/>
                <a:gd name="T1" fmla="*/ 0 h 27"/>
                <a:gd name="T2" fmla="*/ 7 w 25"/>
                <a:gd name="T3" fmla="*/ 1 h 27"/>
                <a:gd name="T4" fmla="*/ 3 w 25"/>
                <a:gd name="T5" fmla="*/ 4 h 27"/>
                <a:gd name="T6" fmla="*/ 1 w 25"/>
                <a:gd name="T7" fmla="*/ 8 h 27"/>
                <a:gd name="T8" fmla="*/ 0 w 25"/>
                <a:gd name="T9" fmla="*/ 14 h 27"/>
                <a:gd name="T10" fmla="*/ 1 w 25"/>
                <a:gd name="T11" fmla="*/ 19 h 27"/>
                <a:gd name="T12" fmla="*/ 3 w 25"/>
                <a:gd name="T13" fmla="*/ 24 h 27"/>
                <a:gd name="T14" fmla="*/ 7 w 25"/>
                <a:gd name="T15" fmla="*/ 26 h 27"/>
                <a:gd name="T16" fmla="*/ 13 w 25"/>
                <a:gd name="T17" fmla="*/ 27 h 27"/>
                <a:gd name="T18" fmla="*/ 13 w 25"/>
                <a:gd name="T19" fmla="*/ 27 h 27"/>
                <a:gd name="T20" fmla="*/ 18 w 25"/>
                <a:gd name="T21" fmla="*/ 26 h 27"/>
                <a:gd name="T22" fmla="*/ 21 w 25"/>
                <a:gd name="T23" fmla="*/ 23 h 27"/>
                <a:gd name="T24" fmla="*/ 24 w 25"/>
                <a:gd name="T25" fmla="*/ 19 h 27"/>
                <a:gd name="T26" fmla="*/ 25 w 25"/>
                <a:gd name="T27" fmla="*/ 14 h 27"/>
                <a:gd name="T28" fmla="*/ 24 w 25"/>
                <a:gd name="T29" fmla="*/ 8 h 27"/>
                <a:gd name="T30" fmla="*/ 21 w 25"/>
                <a:gd name="T31" fmla="*/ 4 h 27"/>
                <a:gd name="T32" fmla="*/ 18 w 25"/>
                <a:gd name="T33" fmla="*/ 1 h 27"/>
                <a:gd name="T34" fmla="*/ 13 w 25"/>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
                <a:gd name="T55" fmla="*/ 0 h 27"/>
                <a:gd name="T56" fmla="*/ 25 w 25"/>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 h="27">
                  <a:moveTo>
                    <a:pt x="13" y="0"/>
                  </a:moveTo>
                  <a:lnTo>
                    <a:pt x="7" y="1"/>
                  </a:lnTo>
                  <a:lnTo>
                    <a:pt x="3" y="4"/>
                  </a:lnTo>
                  <a:lnTo>
                    <a:pt x="1" y="8"/>
                  </a:lnTo>
                  <a:lnTo>
                    <a:pt x="0" y="14"/>
                  </a:lnTo>
                  <a:lnTo>
                    <a:pt x="1" y="19"/>
                  </a:lnTo>
                  <a:lnTo>
                    <a:pt x="3" y="24"/>
                  </a:lnTo>
                  <a:lnTo>
                    <a:pt x="7" y="26"/>
                  </a:lnTo>
                  <a:lnTo>
                    <a:pt x="13" y="27"/>
                  </a:lnTo>
                  <a:lnTo>
                    <a:pt x="18" y="26"/>
                  </a:lnTo>
                  <a:lnTo>
                    <a:pt x="21" y="23"/>
                  </a:lnTo>
                  <a:lnTo>
                    <a:pt x="24" y="19"/>
                  </a:lnTo>
                  <a:lnTo>
                    <a:pt x="25" y="14"/>
                  </a:lnTo>
                  <a:lnTo>
                    <a:pt x="24" y="8"/>
                  </a:lnTo>
                  <a:lnTo>
                    <a:pt x="21" y="4"/>
                  </a:lnTo>
                  <a:lnTo>
                    <a:pt x="18" y="1"/>
                  </a:lnTo>
                  <a:lnTo>
                    <a:pt x="13" y="0"/>
                  </a:lnTo>
                  <a:close/>
                </a:path>
              </a:pathLst>
            </a:custGeom>
            <a:solidFill>
              <a:srgbClr val="D2B46C"/>
            </a:solidFill>
            <a:ln w="9525">
              <a:noFill/>
              <a:round/>
              <a:headEnd/>
              <a:tailEnd/>
            </a:ln>
          </p:spPr>
          <p:txBody>
            <a:bodyPr/>
            <a:lstStyle/>
            <a:p>
              <a:endParaRPr lang="id-ID">
                <a:latin typeface="Calibri" pitchFamily="34" charset="0"/>
              </a:endParaRPr>
            </a:p>
          </p:txBody>
        </p:sp>
        <p:sp>
          <p:nvSpPr>
            <p:cNvPr id="66" name="Freeform 445"/>
            <p:cNvSpPr>
              <a:spLocks/>
            </p:cNvSpPr>
            <p:nvPr/>
          </p:nvSpPr>
          <p:spPr bwMode="auto">
            <a:xfrm>
              <a:off x="2919" y="3320"/>
              <a:ext cx="26" cy="27"/>
            </a:xfrm>
            <a:custGeom>
              <a:avLst/>
              <a:gdLst>
                <a:gd name="T0" fmla="*/ 13 w 26"/>
                <a:gd name="T1" fmla="*/ 0 h 27"/>
                <a:gd name="T2" fmla="*/ 7 w 26"/>
                <a:gd name="T3" fmla="*/ 1 h 27"/>
                <a:gd name="T4" fmla="*/ 3 w 26"/>
                <a:gd name="T5" fmla="*/ 4 h 27"/>
                <a:gd name="T6" fmla="*/ 1 w 26"/>
                <a:gd name="T7" fmla="*/ 8 h 27"/>
                <a:gd name="T8" fmla="*/ 0 w 26"/>
                <a:gd name="T9" fmla="*/ 14 h 27"/>
                <a:gd name="T10" fmla="*/ 1 w 26"/>
                <a:gd name="T11" fmla="*/ 19 h 27"/>
                <a:gd name="T12" fmla="*/ 3 w 26"/>
                <a:gd name="T13" fmla="*/ 24 h 27"/>
                <a:gd name="T14" fmla="*/ 7 w 26"/>
                <a:gd name="T15" fmla="*/ 26 h 27"/>
                <a:gd name="T16" fmla="*/ 13 w 26"/>
                <a:gd name="T17" fmla="*/ 27 h 27"/>
                <a:gd name="T18" fmla="*/ 13 w 26"/>
                <a:gd name="T19" fmla="*/ 27 h 27"/>
                <a:gd name="T20" fmla="*/ 18 w 26"/>
                <a:gd name="T21" fmla="*/ 26 h 27"/>
                <a:gd name="T22" fmla="*/ 21 w 26"/>
                <a:gd name="T23" fmla="*/ 23 h 27"/>
                <a:gd name="T24" fmla="*/ 24 w 26"/>
                <a:gd name="T25" fmla="*/ 19 h 27"/>
                <a:gd name="T26" fmla="*/ 26 w 26"/>
                <a:gd name="T27" fmla="*/ 14 h 27"/>
                <a:gd name="T28" fmla="*/ 24 w 26"/>
                <a:gd name="T29" fmla="*/ 8 h 27"/>
                <a:gd name="T30" fmla="*/ 21 w 26"/>
                <a:gd name="T31" fmla="*/ 4 h 27"/>
                <a:gd name="T32" fmla="*/ 18 w 26"/>
                <a:gd name="T33" fmla="*/ 1 h 27"/>
                <a:gd name="T34" fmla="*/ 13 w 26"/>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6"/>
                <a:gd name="T55" fmla="*/ 0 h 27"/>
                <a:gd name="T56" fmla="*/ 26 w 26"/>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6" h="27">
                  <a:moveTo>
                    <a:pt x="13" y="0"/>
                  </a:moveTo>
                  <a:lnTo>
                    <a:pt x="7" y="1"/>
                  </a:lnTo>
                  <a:lnTo>
                    <a:pt x="3" y="4"/>
                  </a:lnTo>
                  <a:lnTo>
                    <a:pt x="1" y="8"/>
                  </a:lnTo>
                  <a:lnTo>
                    <a:pt x="0" y="14"/>
                  </a:lnTo>
                  <a:lnTo>
                    <a:pt x="1" y="19"/>
                  </a:lnTo>
                  <a:lnTo>
                    <a:pt x="3" y="24"/>
                  </a:lnTo>
                  <a:lnTo>
                    <a:pt x="7" y="26"/>
                  </a:lnTo>
                  <a:lnTo>
                    <a:pt x="13" y="27"/>
                  </a:lnTo>
                  <a:lnTo>
                    <a:pt x="18" y="26"/>
                  </a:lnTo>
                  <a:lnTo>
                    <a:pt x="21" y="23"/>
                  </a:lnTo>
                  <a:lnTo>
                    <a:pt x="24" y="19"/>
                  </a:lnTo>
                  <a:lnTo>
                    <a:pt x="26" y="14"/>
                  </a:lnTo>
                  <a:lnTo>
                    <a:pt x="24" y="8"/>
                  </a:lnTo>
                  <a:lnTo>
                    <a:pt x="21" y="4"/>
                  </a:lnTo>
                  <a:lnTo>
                    <a:pt x="18" y="1"/>
                  </a:lnTo>
                  <a:lnTo>
                    <a:pt x="13" y="0"/>
                  </a:lnTo>
                  <a:close/>
                </a:path>
              </a:pathLst>
            </a:custGeom>
            <a:solidFill>
              <a:srgbClr val="D2B46C"/>
            </a:solidFill>
            <a:ln w="9525">
              <a:noFill/>
              <a:round/>
              <a:headEnd/>
              <a:tailEnd/>
            </a:ln>
          </p:spPr>
          <p:txBody>
            <a:bodyPr/>
            <a:lstStyle/>
            <a:p>
              <a:endParaRPr lang="id-ID">
                <a:latin typeface="Calibri" pitchFamily="34" charset="0"/>
              </a:endParaRPr>
            </a:p>
          </p:txBody>
        </p:sp>
        <p:sp>
          <p:nvSpPr>
            <p:cNvPr id="67" name="Freeform 446"/>
            <p:cNvSpPr>
              <a:spLocks/>
            </p:cNvSpPr>
            <p:nvPr/>
          </p:nvSpPr>
          <p:spPr bwMode="auto">
            <a:xfrm>
              <a:off x="2971" y="3273"/>
              <a:ext cx="114" cy="123"/>
            </a:xfrm>
            <a:custGeom>
              <a:avLst/>
              <a:gdLst>
                <a:gd name="T0" fmla="*/ 0 w 114"/>
                <a:gd name="T1" fmla="*/ 123 h 123"/>
                <a:gd name="T2" fmla="*/ 114 w 114"/>
                <a:gd name="T3" fmla="*/ 61 h 123"/>
                <a:gd name="T4" fmla="*/ 0 w 114"/>
                <a:gd name="T5" fmla="*/ 0 h 123"/>
                <a:gd name="T6" fmla="*/ 0 w 114"/>
                <a:gd name="T7" fmla="*/ 123 h 123"/>
                <a:gd name="T8" fmla="*/ 0 60000 65536"/>
                <a:gd name="T9" fmla="*/ 0 60000 65536"/>
                <a:gd name="T10" fmla="*/ 0 60000 65536"/>
                <a:gd name="T11" fmla="*/ 0 60000 65536"/>
                <a:gd name="T12" fmla="*/ 0 w 114"/>
                <a:gd name="T13" fmla="*/ 0 h 123"/>
                <a:gd name="T14" fmla="*/ 114 w 114"/>
                <a:gd name="T15" fmla="*/ 123 h 123"/>
              </a:gdLst>
              <a:ahLst/>
              <a:cxnLst>
                <a:cxn ang="T8">
                  <a:pos x="T0" y="T1"/>
                </a:cxn>
                <a:cxn ang="T9">
                  <a:pos x="T2" y="T3"/>
                </a:cxn>
                <a:cxn ang="T10">
                  <a:pos x="T4" y="T5"/>
                </a:cxn>
                <a:cxn ang="T11">
                  <a:pos x="T6" y="T7"/>
                </a:cxn>
              </a:cxnLst>
              <a:rect l="T12" t="T13" r="T14" b="T15"/>
              <a:pathLst>
                <a:path w="114" h="123">
                  <a:moveTo>
                    <a:pt x="0" y="123"/>
                  </a:moveTo>
                  <a:lnTo>
                    <a:pt x="114" y="61"/>
                  </a:lnTo>
                  <a:lnTo>
                    <a:pt x="0" y="0"/>
                  </a:lnTo>
                  <a:lnTo>
                    <a:pt x="0" y="123"/>
                  </a:lnTo>
                  <a:close/>
                </a:path>
              </a:pathLst>
            </a:custGeom>
            <a:solidFill>
              <a:srgbClr val="D2B46C"/>
            </a:solidFill>
            <a:ln w="9525">
              <a:noFill/>
              <a:round/>
              <a:headEnd/>
              <a:tailEnd/>
            </a:ln>
          </p:spPr>
          <p:txBody>
            <a:bodyPr/>
            <a:lstStyle/>
            <a:p>
              <a:endParaRPr lang="id-ID">
                <a:latin typeface="Calibri" pitchFamily="34" charset="0"/>
              </a:endParaRPr>
            </a:p>
          </p:txBody>
        </p:sp>
        <p:sp>
          <p:nvSpPr>
            <p:cNvPr id="68" name="Freeform 447"/>
            <p:cNvSpPr>
              <a:spLocks/>
            </p:cNvSpPr>
            <p:nvPr/>
          </p:nvSpPr>
          <p:spPr bwMode="auto">
            <a:xfrm>
              <a:off x="2647" y="3301"/>
              <a:ext cx="25" cy="28"/>
            </a:xfrm>
            <a:custGeom>
              <a:avLst/>
              <a:gdLst>
                <a:gd name="T0" fmla="*/ 13 w 25"/>
                <a:gd name="T1" fmla="*/ 0 h 28"/>
                <a:gd name="T2" fmla="*/ 7 w 25"/>
                <a:gd name="T3" fmla="*/ 1 h 28"/>
                <a:gd name="T4" fmla="*/ 4 w 25"/>
                <a:gd name="T5" fmla="*/ 5 h 28"/>
                <a:gd name="T6" fmla="*/ 1 w 25"/>
                <a:gd name="T7" fmla="*/ 8 h 28"/>
                <a:gd name="T8" fmla="*/ 0 w 25"/>
                <a:gd name="T9" fmla="*/ 14 h 28"/>
                <a:gd name="T10" fmla="*/ 1 w 25"/>
                <a:gd name="T11" fmla="*/ 20 h 28"/>
                <a:gd name="T12" fmla="*/ 4 w 25"/>
                <a:gd name="T13" fmla="*/ 23 h 28"/>
                <a:gd name="T14" fmla="*/ 7 w 25"/>
                <a:gd name="T15" fmla="*/ 27 h 28"/>
                <a:gd name="T16" fmla="*/ 13 w 25"/>
                <a:gd name="T17" fmla="*/ 28 h 28"/>
                <a:gd name="T18" fmla="*/ 13 w 25"/>
                <a:gd name="T19" fmla="*/ 28 h 28"/>
                <a:gd name="T20" fmla="*/ 18 w 25"/>
                <a:gd name="T21" fmla="*/ 27 h 28"/>
                <a:gd name="T22" fmla="*/ 21 w 25"/>
                <a:gd name="T23" fmla="*/ 23 h 28"/>
                <a:gd name="T24" fmla="*/ 24 w 25"/>
                <a:gd name="T25" fmla="*/ 20 h 28"/>
                <a:gd name="T26" fmla="*/ 25 w 25"/>
                <a:gd name="T27" fmla="*/ 14 h 28"/>
                <a:gd name="T28" fmla="*/ 24 w 25"/>
                <a:gd name="T29" fmla="*/ 8 h 28"/>
                <a:gd name="T30" fmla="*/ 21 w 25"/>
                <a:gd name="T31" fmla="*/ 5 h 28"/>
                <a:gd name="T32" fmla="*/ 18 w 25"/>
                <a:gd name="T33" fmla="*/ 1 h 28"/>
                <a:gd name="T34" fmla="*/ 13 w 25"/>
                <a:gd name="T35" fmla="*/ 0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
                <a:gd name="T55" fmla="*/ 0 h 28"/>
                <a:gd name="T56" fmla="*/ 25 w 25"/>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 h="28">
                  <a:moveTo>
                    <a:pt x="13" y="0"/>
                  </a:moveTo>
                  <a:lnTo>
                    <a:pt x="7" y="1"/>
                  </a:lnTo>
                  <a:lnTo>
                    <a:pt x="4" y="5"/>
                  </a:lnTo>
                  <a:lnTo>
                    <a:pt x="1" y="8"/>
                  </a:lnTo>
                  <a:lnTo>
                    <a:pt x="0" y="14"/>
                  </a:lnTo>
                  <a:lnTo>
                    <a:pt x="1" y="20"/>
                  </a:lnTo>
                  <a:lnTo>
                    <a:pt x="4" y="23"/>
                  </a:lnTo>
                  <a:lnTo>
                    <a:pt x="7" y="27"/>
                  </a:lnTo>
                  <a:lnTo>
                    <a:pt x="13" y="28"/>
                  </a:lnTo>
                  <a:lnTo>
                    <a:pt x="18" y="27"/>
                  </a:lnTo>
                  <a:lnTo>
                    <a:pt x="21" y="23"/>
                  </a:lnTo>
                  <a:lnTo>
                    <a:pt x="24" y="20"/>
                  </a:lnTo>
                  <a:lnTo>
                    <a:pt x="25" y="14"/>
                  </a:lnTo>
                  <a:lnTo>
                    <a:pt x="24" y="8"/>
                  </a:lnTo>
                  <a:lnTo>
                    <a:pt x="21" y="5"/>
                  </a:lnTo>
                  <a:lnTo>
                    <a:pt x="18" y="1"/>
                  </a:lnTo>
                  <a:lnTo>
                    <a:pt x="13" y="0"/>
                  </a:lnTo>
                  <a:close/>
                </a:path>
              </a:pathLst>
            </a:custGeom>
            <a:solidFill>
              <a:srgbClr val="6C4E06"/>
            </a:solidFill>
            <a:ln w="9525">
              <a:noFill/>
              <a:round/>
              <a:headEnd/>
              <a:tailEnd/>
            </a:ln>
          </p:spPr>
          <p:txBody>
            <a:bodyPr/>
            <a:lstStyle/>
            <a:p>
              <a:endParaRPr lang="id-ID">
                <a:latin typeface="Calibri" pitchFamily="34" charset="0"/>
              </a:endParaRPr>
            </a:p>
          </p:txBody>
        </p:sp>
        <p:sp>
          <p:nvSpPr>
            <p:cNvPr id="69" name="Freeform 448"/>
            <p:cNvSpPr>
              <a:spLocks/>
            </p:cNvSpPr>
            <p:nvPr/>
          </p:nvSpPr>
          <p:spPr bwMode="auto">
            <a:xfrm>
              <a:off x="2698" y="3301"/>
              <a:ext cx="25" cy="28"/>
            </a:xfrm>
            <a:custGeom>
              <a:avLst/>
              <a:gdLst>
                <a:gd name="T0" fmla="*/ 13 w 25"/>
                <a:gd name="T1" fmla="*/ 0 h 28"/>
                <a:gd name="T2" fmla="*/ 7 w 25"/>
                <a:gd name="T3" fmla="*/ 1 h 28"/>
                <a:gd name="T4" fmla="*/ 3 w 25"/>
                <a:gd name="T5" fmla="*/ 5 h 28"/>
                <a:gd name="T6" fmla="*/ 1 w 25"/>
                <a:gd name="T7" fmla="*/ 8 h 28"/>
                <a:gd name="T8" fmla="*/ 0 w 25"/>
                <a:gd name="T9" fmla="*/ 14 h 28"/>
                <a:gd name="T10" fmla="*/ 1 w 25"/>
                <a:gd name="T11" fmla="*/ 20 h 28"/>
                <a:gd name="T12" fmla="*/ 3 w 25"/>
                <a:gd name="T13" fmla="*/ 25 h 28"/>
                <a:gd name="T14" fmla="*/ 7 w 25"/>
                <a:gd name="T15" fmla="*/ 27 h 28"/>
                <a:gd name="T16" fmla="*/ 13 w 25"/>
                <a:gd name="T17" fmla="*/ 28 h 28"/>
                <a:gd name="T18" fmla="*/ 13 w 25"/>
                <a:gd name="T19" fmla="*/ 28 h 28"/>
                <a:gd name="T20" fmla="*/ 18 w 25"/>
                <a:gd name="T21" fmla="*/ 27 h 28"/>
                <a:gd name="T22" fmla="*/ 21 w 25"/>
                <a:gd name="T23" fmla="*/ 23 h 28"/>
                <a:gd name="T24" fmla="*/ 24 w 25"/>
                <a:gd name="T25" fmla="*/ 20 h 28"/>
                <a:gd name="T26" fmla="*/ 25 w 25"/>
                <a:gd name="T27" fmla="*/ 14 h 28"/>
                <a:gd name="T28" fmla="*/ 24 w 25"/>
                <a:gd name="T29" fmla="*/ 8 h 28"/>
                <a:gd name="T30" fmla="*/ 21 w 25"/>
                <a:gd name="T31" fmla="*/ 5 h 28"/>
                <a:gd name="T32" fmla="*/ 18 w 25"/>
                <a:gd name="T33" fmla="*/ 1 h 28"/>
                <a:gd name="T34" fmla="*/ 13 w 25"/>
                <a:gd name="T35" fmla="*/ 0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
                <a:gd name="T55" fmla="*/ 0 h 28"/>
                <a:gd name="T56" fmla="*/ 25 w 25"/>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 h="28">
                  <a:moveTo>
                    <a:pt x="13" y="0"/>
                  </a:moveTo>
                  <a:lnTo>
                    <a:pt x="7" y="1"/>
                  </a:lnTo>
                  <a:lnTo>
                    <a:pt x="3" y="5"/>
                  </a:lnTo>
                  <a:lnTo>
                    <a:pt x="1" y="8"/>
                  </a:lnTo>
                  <a:lnTo>
                    <a:pt x="0" y="14"/>
                  </a:lnTo>
                  <a:lnTo>
                    <a:pt x="1" y="20"/>
                  </a:lnTo>
                  <a:lnTo>
                    <a:pt x="3" y="25"/>
                  </a:lnTo>
                  <a:lnTo>
                    <a:pt x="7" y="27"/>
                  </a:lnTo>
                  <a:lnTo>
                    <a:pt x="13" y="28"/>
                  </a:lnTo>
                  <a:lnTo>
                    <a:pt x="18" y="27"/>
                  </a:lnTo>
                  <a:lnTo>
                    <a:pt x="21" y="23"/>
                  </a:lnTo>
                  <a:lnTo>
                    <a:pt x="24" y="20"/>
                  </a:lnTo>
                  <a:lnTo>
                    <a:pt x="25" y="14"/>
                  </a:lnTo>
                  <a:lnTo>
                    <a:pt x="24" y="8"/>
                  </a:lnTo>
                  <a:lnTo>
                    <a:pt x="21" y="5"/>
                  </a:lnTo>
                  <a:lnTo>
                    <a:pt x="18" y="1"/>
                  </a:lnTo>
                  <a:lnTo>
                    <a:pt x="13" y="0"/>
                  </a:lnTo>
                  <a:close/>
                </a:path>
              </a:pathLst>
            </a:custGeom>
            <a:solidFill>
              <a:srgbClr val="6C4E06"/>
            </a:solidFill>
            <a:ln w="9525">
              <a:noFill/>
              <a:round/>
              <a:headEnd/>
              <a:tailEnd/>
            </a:ln>
          </p:spPr>
          <p:txBody>
            <a:bodyPr/>
            <a:lstStyle/>
            <a:p>
              <a:endParaRPr lang="id-ID">
                <a:latin typeface="Calibri" pitchFamily="34" charset="0"/>
              </a:endParaRPr>
            </a:p>
          </p:txBody>
        </p:sp>
        <p:sp>
          <p:nvSpPr>
            <p:cNvPr id="70" name="Freeform 449"/>
            <p:cNvSpPr>
              <a:spLocks/>
            </p:cNvSpPr>
            <p:nvPr/>
          </p:nvSpPr>
          <p:spPr bwMode="auto">
            <a:xfrm>
              <a:off x="2749" y="3301"/>
              <a:ext cx="25" cy="28"/>
            </a:xfrm>
            <a:custGeom>
              <a:avLst/>
              <a:gdLst>
                <a:gd name="T0" fmla="*/ 13 w 25"/>
                <a:gd name="T1" fmla="*/ 0 h 28"/>
                <a:gd name="T2" fmla="*/ 7 w 25"/>
                <a:gd name="T3" fmla="*/ 1 h 28"/>
                <a:gd name="T4" fmla="*/ 3 w 25"/>
                <a:gd name="T5" fmla="*/ 5 h 28"/>
                <a:gd name="T6" fmla="*/ 1 w 25"/>
                <a:gd name="T7" fmla="*/ 8 h 28"/>
                <a:gd name="T8" fmla="*/ 0 w 25"/>
                <a:gd name="T9" fmla="*/ 14 h 28"/>
                <a:gd name="T10" fmla="*/ 1 w 25"/>
                <a:gd name="T11" fmla="*/ 20 h 28"/>
                <a:gd name="T12" fmla="*/ 3 w 25"/>
                <a:gd name="T13" fmla="*/ 25 h 28"/>
                <a:gd name="T14" fmla="*/ 7 w 25"/>
                <a:gd name="T15" fmla="*/ 27 h 28"/>
                <a:gd name="T16" fmla="*/ 13 w 25"/>
                <a:gd name="T17" fmla="*/ 28 h 28"/>
                <a:gd name="T18" fmla="*/ 13 w 25"/>
                <a:gd name="T19" fmla="*/ 28 h 28"/>
                <a:gd name="T20" fmla="*/ 18 w 25"/>
                <a:gd name="T21" fmla="*/ 27 h 28"/>
                <a:gd name="T22" fmla="*/ 21 w 25"/>
                <a:gd name="T23" fmla="*/ 23 h 28"/>
                <a:gd name="T24" fmla="*/ 24 w 25"/>
                <a:gd name="T25" fmla="*/ 20 h 28"/>
                <a:gd name="T26" fmla="*/ 25 w 25"/>
                <a:gd name="T27" fmla="*/ 14 h 28"/>
                <a:gd name="T28" fmla="*/ 24 w 25"/>
                <a:gd name="T29" fmla="*/ 8 h 28"/>
                <a:gd name="T30" fmla="*/ 21 w 25"/>
                <a:gd name="T31" fmla="*/ 5 h 28"/>
                <a:gd name="T32" fmla="*/ 18 w 25"/>
                <a:gd name="T33" fmla="*/ 1 h 28"/>
                <a:gd name="T34" fmla="*/ 13 w 25"/>
                <a:gd name="T35" fmla="*/ 0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
                <a:gd name="T55" fmla="*/ 0 h 28"/>
                <a:gd name="T56" fmla="*/ 25 w 25"/>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 h="28">
                  <a:moveTo>
                    <a:pt x="13" y="0"/>
                  </a:moveTo>
                  <a:lnTo>
                    <a:pt x="7" y="1"/>
                  </a:lnTo>
                  <a:lnTo>
                    <a:pt x="3" y="5"/>
                  </a:lnTo>
                  <a:lnTo>
                    <a:pt x="1" y="8"/>
                  </a:lnTo>
                  <a:lnTo>
                    <a:pt x="0" y="14"/>
                  </a:lnTo>
                  <a:lnTo>
                    <a:pt x="1" y="20"/>
                  </a:lnTo>
                  <a:lnTo>
                    <a:pt x="3" y="25"/>
                  </a:lnTo>
                  <a:lnTo>
                    <a:pt x="7" y="27"/>
                  </a:lnTo>
                  <a:lnTo>
                    <a:pt x="13" y="28"/>
                  </a:lnTo>
                  <a:lnTo>
                    <a:pt x="18" y="27"/>
                  </a:lnTo>
                  <a:lnTo>
                    <a:pt x="21" y="23"/>
                  </a:lnTo>
                  <a:lnTo>
                    <a:pt x="24" y="20"/>
                  </a:lnTo>
                  <a:lnTo>
                    <a:pt x="25" y="14"/>
                  </a:lnTo>
                  <a:lnTo>
                    <a:pt x="24" y="8"/>
                  </a:lnTo>
                  <a:lnTo>
                    <a:pt x="21" y="5"/>
                  </a:lnTo>
                  <a:lnTo>
                    <a:pt x="18" y="1"/>
                  </a:lnTo>
                  <a:lnTo>
                    <a:pt x="13" y="0"/>
                  </a:lnTo>
                  <a:close/>
                </a:path>
              </a:pathLst>
            </a:custGeom>
            <a:solidFill>
              <a:srgbClr val="6C4E06"/>
            </a:solidFill>
            <a:ln w="9525">
              <a:noFill/>
              <a:round/>
              <a:headEnd/>
              <a:tailEnd/>
            </a:ln>
          </p:spPr>
          <p:txBody>
            <a:bodyPr/>
            <a:lstStyle/>
            <a:p>
              <a:endParaRPr lang="id-ID">
                <a:latin typeface="Calibri" pitchFamily="34" charset="0"/>
              </a:endParaRPr>
            </a:p>
          </p:txBody>
        </p:sp>
        <p:sp>
          <p:nvSpPr>
            <p:cNvPr id="71" name="Freeform 450"/>
            <p:cNvSpPr>
              <a:spLocks/>
            </p:cNvSpPr>
            <p:nvPr/>
          </p:nvSpPr>
          <p:spPr bwMode="auto">
            <a:xfrm>
              <a:off x="2800" y="3301"/>
              <a:ext cx="25" cy="28"/>
            </a:xfrm>
            <a:custGeom>
              <a:avLst/>
              <a:gdLst>
                <a:gd name="T0" fmla="*/ 13 w 25"/>
                <a:gd name="T1" fmla="*/ 0 h 28"/>
                <a:gd name="T2" fmla="*/ 7 w 25"/>
                <a:gd name="T3" fmla="*/ 1 h 28"/>
                <a:gd name="T4" fmla="*/ 3 w 25"/>
                <a:gd name="T5" fmla="*/ 5 h 28"/>
                <a:gd name="T6" fmla="*/ 1 w 25"/>
                <a:gd name="T7" fmla="*/ 8 h 28"/>
                <a:gd name="T8" fmla="*/ 0 w 25"/>
                <a:gd name="T9" fmla="*/ 14 h 28"/>
                <a:gd name="T10" fmla="*/ 1 w 25"/>
                <a:gd name="T11" fmla="*/ 20 h 28"/>
                <a:gd name="T12" fmla="*/ 3 w 25"/>
                <a:gd name="T13" fmla="*/ 25 h 28"/>
                <a:gd name="T14" fmla="*/ 7 w 25"/>
                <a:gd name="T15" fmla="*/ 27 h 28"/>
                <a:gd name="T16" fmla="*/ 13 w 25"/>
                <a:gd name="T17" fmla="*/ 28 h 28"/>
                <a:gd name="T18" fmla="*/ 13 w 25"/>
                <a:gd name="T19" fmla="*/ 28 h 28"/>
                <a:gd name="T20" fmla="*/ 18 w 25"/>
                <a:gd name="T21" fmla="*/ 27 h 28"/>
                <a:gd name="T22" fmla="*/ 21 w 25"/>
                <a:gd name="T23" fmla="*/ 23 h 28"/>
                <a:gd name="T24" fmla="*/ 24 w 25"/>
                <a:gd name="T25" fmla="*/ 20 h 28"/>
                <a:gd name="T26" fmla="*/ 25 w 25"/>
                <a:gd name="T27" fmla="*/ 14 h 28"/>
                <a:gd name="T28" fmla="*/ 24 w 25"/>
                <a:gd name="T29" fmla="*/ 8 h 28"/>
                <a:gd name="T30" fmla="*/ 21 w 25"/>
                <a:gd name="T31" fmla="*/ 5 h 28"/>
                <a:gd name="T32" fmla="*/ 18 w 25"/>
                <a:gd name="T33" fmla="*/ 1 h 28"/>
                <a:gd name="T34" fmla="*/ 13 w 25"/>
                <a:gd name="T35" fmla="*/ 0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
                <a:gd name="T55" fmla="*/ 0 h 28"/>
                <a:gd name="T56" fmla="*/ 25 w 25"/>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 h="28">
                  <a:moveTo>
                    <a:pt x="13" y="0"/>
                  </a:moveTo>
                  <a:lnTo>
                    <a:pt x="7" y="1"/>
                  </a:lnTo>
                  <a:lnTo>
                    <a:pt x="3" y="5"/>
                  </a:lnTo>
                  <a:lnTo>
                    <a:pt x="1" y="8"/>
                  </a:lnTo>
                  <a:lnTo>
                    <a:pt x="0" y="14"/>
                  </a:lnTo>
                  <a:lnTo>
                    <a:pt x="1" y="20"/>
                  </a:lnTo>
                  <a:lnTo>
                    <a:pt x="3" y="25"/>
                  </a:lnTo>
                  <a:lnTo>
                    <a:pt x="7" y="27"/>
                  </a:lnTo>
                  <a:lnTo>
                    <a:pt x="13" y="28"/>
                  </a:lnTo>
                  <a:lnTo>
                    <a:pt x="18" y="27"/>
                  </a:lnTo>
                  <a:lnTo>
                    <a:pt x="21" y="23"/>
                  </a:lnTo>
                  <a:lnTo>
                    <a:pt x="24" y="20"/>
                  </a:lnTo>
                  <a:lnTo>
                    <a:pt x="25" y="14"/>
                  </a:lnTo>
                  <a:lnTo>
                    <a:pt x="24" y="8"/>
                  </a:lnTo>
                  <a:lnTo>
                    <a:pt x="21" y="5"/>
                  </a:lnTo>
                  <a:lnTo>
                    <a:pt x="18" y="1"/>
                  </a:lnTo>
                  <a:lnTo>
                    <a:pt x="13" y="0"/>
                  </a:lnTo>
                  <a:close/>
                </a:path>
              </a:pathLst>
            </a:custGeom>
            <a:solidFill>
              <a:srgbClr val="6C4E06"/>
            </a:solidFill>
            <a:ln w="9525">
              <a:noFill/>
              <a:round/>
              <a:headEnd/>
              <a:tailEnd/>
            </a:ln>
          </p:spPr>
          <p:txBody>
            <a:bodyPr/>
            <a:lstStyle/>
            <a:p>
              <a:endParaRPr lang="id-ID">
                <a:latin typeface="Calibri" pitchFamily="34" charset="0"/>
              </a:endParaRPr>
            </a:p>
          </p:txBody>
        </p:sp>
        <p:sp>
          <p:nvSpPr>
            <p:cNvPr id="72" name="Freeform 451"/>
            <p:cNvSpPr>
              <a:spLocks/>
            </p:cNvSpPr>
            <p:nvPr/>
          </p:nvSpPr>
          <p:spPr bwMode="auto">
            <a:xfrm>
              <a:off x="2851" y="3301"/>
              <a:ext cx="25" cy="28"/>
            </a:xfrm>
            <a:custGeom>
              <a:avLst/>
              <a:gdLst>
                <a:gd name="T0" fmla="*/ 13 w 25"/>
                <a:gd name="T1" fmla="*/ 0 h 28"/>
                <a:gd name="T2" fmla="*/ 7 w 25"/>
                <a:gd name="T3" fmla="*/ 1 h 28"/>
                <a:gd name="T4" fmla="*/ 3 w 25"/>
                <a:gd name="T5" fmla="*/ 5 h 28"/>
                <a:gd name="T6" fmla="*/ 1 w 25"/>
                <a:gd name="T7" fmla="*/ 8 h 28"/>
                <a:gd name="T8" fmla="*/ 0 w 25"/>
                <a:gd name="T9" fmla="*/ 14 h 28"/>
                <a:gd name="T10" fmla="*/ 1 w 25"/>
                <a:gd name="T11" fmla="*/ 20 h 28"/>
                <a:gd name="T12" fmla="*/ 3 w 25"/>
                <a:gd name="T13" fmla="*/ 25 h 28"/>
                <a:gd name="T14" fmla="*/ 7 w 25"/>
                <a:gd name="T15" fmla="*/ 27 h 28"/>
                <a:gd name="T16" fmla="*/ 13 w 25"/>
                <a:gd name="T17" fmla="*/ 28 h 28"/>
                <a:gd name="T18" fmla="*/ 13 w 25"/>
                <a:gd name="T19" fmla="*/ 28 h 28"/>
                <a:gd name="T20" fmla="*/ 18 w 25"/>
                <a:gd name="T21" fmla="*/ 27 h 28"/>
                <a:gd name="T22" fmla="*/ 21 w 25"/>
                <a:gd name="T23" fmla="*/ 23 h 28"/>
                <a:gd name="T24" fmla="*/ 24 w 25"/>
                <a:gd name="T25" fmla="*/ 20 h 28"/>
                <a:gd name="T26" fmla="*/ 25 w 25"/>
                <a:gd name="T27" fmla="*/ 14 h 28"/>
                <a:gd name="T28" fmla="*/ 24 w 25"/>
                <a:gd name="T29" fmla="*/ 8 h 28"/>
                <a:gd name="T30" fmla="*/ 21 w 25"/>
                <a:gd name="T31" fmla="*/ 5 h 28"/>
                <a:gd name="T32" fmla="*/ 18 w 25"/>
                <a:gd name="T33" fmla="*/ 1 h 28"/>
                <a:gd name="T34" fmla="*/ 13 w 25"/>
                <a:gd name="T35" fmla="*/ 0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
                <a:gd name="T55" fmla="*/ 0 h 28"/>
                <a:gd name="T56" fmla="*/ 25 w 25"/>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 h="28">
                  <a:moveTo>
                    <a:pt x="13" y="0"/>
                  </a:moveTo>
                  <a:lnTo>
                    <a:pt x="7" y="1"/>
                  </a:lnTo>
                  <a:lnTo>
                    <a:pt x="3" y="5"/>
                  </a:lnTo>
                  <a:lnTo>
                    <a:pt x="1" y="8"/>
                  </a:lnTo>
                  <a:lnTo>
                    <a:pt x="0" y="14"/>
                  </a:lnTo>
                  <a:lnTo>
                    <a:pt x="1" y="20"/>
                  </a:lnTo>
                  <a:lnTo>
                    <a:pt x="3" y="25"/>
                  </a:lnTo>
                  <a:lnTo>
                    <a:pt x="7" y="27"/>
                  </a:lnTo>
                  <a:lnTo>
                    <a:pt x="13" y="28"/>
                  </a:lnTo>
                  <a:lnTo>
                    <a:pt x="18" y="27"/>
                  </a:lnTo>
                  <a:lnTo>
                    <a:pt x="21" y="23"/>
                  </a:lnTo>
                  <a:lnTo>
                    <a:pt x="24" y="20"/>
                  </a:lnTo>
                  <a:lnTo>
                    <a:pt x="25" y="14"/>
                  </a:lnTo>
                  <a:lnTo>
                    <a:pt x="24" y="8"/>
                  </a:lnTo>
                  <a:lnTo>
                    <a:pt x="21" y="5"/>
                  </a:lnTo>
                  <a:lnTo>
                    <a:pt x="18" y="1"/>
                  </a:lnTo>
                  <a:lnTo>
                    <a:pt x="13" y="0"/>
                  </a:lnTo>
                  <a:close/>
                </a:path>
              </a:pathLst>
            </a:custGeom>
            <a:solidFill>
              <a:srgbClr val="6C4E06"/>
            </a:solidFill>
            <a:ln w="9525">
              <a:noFill/>
              <a:round/>
              <a:headEnd/>
              <a:tailEnd/>
            </a:ln>
          </p:spPr>
          <p:txBody>
            <a:bodyPr/>
            <a:lstStyle/>
            <a:p>
              <a:endParaRPr lang="id-ID">
                <a:latin typeface="Calibri" pitchFamily="34" charset="0"/>
              </a:endParaRPr>
            </a:p>
          </p:txBody>
        </p:sp>
        <p:sp>
          <p:nvSpPr>
            <p:cNvPr id="73" name="Freeform 452"/>
            <p:cNvSpPr>
              <a:spLocks/>
            </p:cNvSpPr>
            <p:nvPr/>
          </p:nvSpPr>
          <p:spPr bwMode="auto">
            <a:xfrm>
              <a:off x="2902" y="3301"/>
              <a:ext cx="26" cy="28"/>
            </a:xfrm>
            <a:custGeom>
              <a:avLst/>
              <a:gdLst>
                <a:gd name="T0" fmla="*/ 13 w 26"/>
                <a:gd name="T1" fmla="*/ 0 h 28"/>
                <a:gd name="T2" fmla="*/ 7 w 26"/>
                <a:gd name="T3" fmla="*/ 1 h 28"/>
                <a:gd name="T4" fmla="*/ 3 w 26"/>
                <a:gd name="T5" fmla="*/ 5 h 28"/>
                <a:gd name="T6" fmla="*/ 1 w 26"/>
                <a:gd name="T7" fmla="*/ 8 h 28"/>
                <a:gd name="T8" fmla="*/ 0 w 26"/>
                <a:gd name="T9" fmla="*/ 14 h 28"/>
                <a:gd name="T10" fmla="*/ 1 w 26"/>
                <a:gd name="T11" fmla="*/ 20 h 28"/>
                <a:gd name="T12" fmla="*/ 3 w 26"/>
                <a:gd name="T13" fmla="*/ 25 h 28"/>
                <a:gd name="T14" fmla="*/ 7 w 26"/>
                <a:gd name="T15" fmla="*/ 27 h 28"/>
                <a:gd name="T16" fmla="*/ 13 w 26"/>
                <a:gd name="T17" fmla="*/ 28 h 28"/>
                <a:gd name="T18" fmla="*/ 13 w 26"/>
                <a:gd name="T19" fmla="*/ 28 h 28"/>
                <a:gd name="T20" fmla="*/ 18 w 26"/>
                <a:gd name="T21" fmla="*/ 27 h 28"/>
                <a:gd name="T22" fmla="*/ 21 w 26"/>
                <a:gd name="T23" fmla="*/ 23 h 28"/>
                <a:gd name="T24" fmla="*/ 24 w 26"/>
                <a:gd name="T25" fmla="*/ 20 h 28"/>
                <a:gd name="T26" fmla="*/ 26 w 26"/>
                <a:gd name="T27" fmla="*/ 14 h 28"/>
                <a:gd name="T28" fmla="*/ 24 w 26"/>
                <a:gd name="T29" fmla="*/ 8 h 28"/>
                <a:gd name="T30" fmla="*/ 21 w 26"/>
                <a:gd name="T31" fmla="*/ 5 h 28"/>
                <a:gd name="T32" fmla="*/ 18 w 26"/>
                <a:gd name="T33" fmla="*/ 1 h 28"/>
                <a:gd name="T34" fmla="*/ 13 w 26"/>
                <a:gd name="T35" fmla="*/ 0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6"/>
                <a:gd name="T55" fmla="*/ 0 h 28"/>
                <a:gd name="T56" fmla="*/ 26 w 26"/>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6" h="28">
                  <a:moveTo>
                    <a:pt x="13" y="0"/>
                  </a:moveTo>
                  <a:lnTo>
                    <a:pt x="7" y="1"/>
                  </a:lnTo>
                  <a:lnTo>
                    <a:pt x="3" y="5"/>
                  </a:lnTo>
                  <a:lnTo>
                    <a:pt x="1" y="8"/>
                  </a:lnTo>
                  <a:lnTo>
                    <a:pt x="0" y="14"/>
                  </a:lnTo>
                  <a:lnTo>
                    <a:pt x="1" y="20"/>
                  </a:lnTo>
                  <a:lnTo>
                    <a:pt x="3" y="25"/>
                  </a:lnTo>
                  <a:lnTo>
                    <a:pt x="7" y="27"/>
                  </a:lnTo>
                  <a:lnTo>
                    <a:pt x="13" y="28"/>
                  </a:lnTo>
                  <a:lnTo>
                    <a:pt x="18" y="27"/>
                  </a:lnTo>
                  <a:lnTo>
                    <a:pt x="21" y="23"/>
                  </a:lnTo>
                  <a:lnTo>
                    <a:pt x="24" y="20"/>
                  </a:lnTo>
                  <a:lnTo>
                    <a:pt x="26" y="14"/>
                  </a:lnTo>
                  <a:lnTo>
                    <a:pt x="24" y="8"/>
                  </a:lnTo>
                  <a:lnTo>
                    <a:pt x="21" y="5"/>
                  </a:lnTo>
                  <a:lnTo>
                    <a:pt x="18" y="1"/>
                  </a:lnTo>
                  <a:lnTo>
                    <a:pt x="13" y="0"/>
                  </a:lnTo>
                  <a:close/>
                </a:path>
              </a:pathLst>
            </a:custGeom>
            <a:solidFill>
              <a:srgbClr val="6C4E06"/>
            </a:solidFill>
            <a:ln w="9525">
              <a:noFill/>
              <a:round/>
              <a:headEnd/>
              <a:tailEnd/>
            </a:ln>
          </p:spPr>
          <p:txBody>
            <a:bodyPr/>
            <a:lstStyle/>
            <a:p>
              <a:endParaRPr lang="id-ID">
                <a:latin typeface="Calibri" pitchFamily="34" charset="0"/>
              </a:endParaRPr>
            </a:p>
          </p:txBody>
        </p:sp>
        <p:sp>
          <p:nvSpPr>
            <p:cNvPr id="74" name="Freeform 453"/>
            <p:cNvSpPr>
              <a:spLocks/>
            </p:cNvSpPr>
            <p:nvPr/>
          </p:nvSpPr>
          <p:spPr bwMode="auto">
            <a:xfrm>
              <a:off x="2954" y="3254"/>
              <a:ext cx="114" cy="123"/>
            </a:xfrm>
            <a:custGeom>
              <a:avLst/>
              <a:gdLst>
                <a:gd name="T0" fmla="*/ 0 w 114"/>
                <a:gd name="T1" fmla="*/ 123 h 123"/>
                <a:gd name="T2" fmla="*/ 114 w 114"/>
                <a:gd name="T3" fmla="*/ 61 h 123"/>
                <a:gd name="T4" fmla="*/ 0 w 114"/>
                <a:gd name="T5" fmla="*/ 0 h 123"/>
                <a:gd name="T6" fmla="*/ 0 w 114"/>
                <a:gd name="T7" fmla="*/ 123 h 123"/>
                <a:gd name="T8" fmla="*/ 0 60000 65536"/>
                <a:gd name="T9" fmla="*/ 0 60000 65536"/>
                <a:gd name="T10" fmla="*/ 0 60000 65536"/>
                <a:gd name="T11" fmla="*/ 0 60000 65536"/>
                <a:gd name="T12" fmla="*/ 0 w 114"/>
                <a:gd name="T13" fmla="*/ 0 h 123"/>
                <a:gd name="T14" fmla="*/ 114 w 114"/>
                <a:gd name="T15" fmla="*/ 123 h 123"/>
              </a:gdLst>
              <a:ahLst/>
              <a:cxnLst>
                <a:cxn ang="T8">
                  <a:pos x="T0" y="T1"/>
                </a:cxn>
                <a:cxn ang="T9">
                  <a:pos x="T2" y="T3"/>
                </a:cxn>
                <a:cxn ang="T10">
                  <a:pos x="T4" y="T5"/>
                </a:cxn>
                <a:cxn ang="T11">
                  <a:pos x="T6" y="T7"/>
                </a:cxn>
              </a:cxnLst>
              <a:rect l="T12" t="T13" r="T14" b="T15"/>
              <a:pathLst>
                <a:path w="114" h="123">
                  <a:moveTo>
                    <a:pt x="0" y="123"/>
                  </a:moveTo>
                  <a:lnTo>
                    <a:pt x="114" y="61"/>
                  </a:lnTo>
                  <a:lnTo>
                    <a:pt x="0" y="0"/>
                  </a:lnTo>
                  <a:lnTo>
                    <a:pt x="0" y="123"/>
                  </a:lnTo>
                  <a:close/>
                </a:path>
              </a:pathLst>
            </a:custGeom>
            <a:solidFill>
              <a:srgbClr val="6C4E06"/>
            </a:solidFill>
            <a:ln w="9525">
              <a:noFill/>
              <a:round/>
              <a:headEnd/>
              <a:tailEnd/>
            </a:ln>
          </p:spPr>
          <p:txBody>
            <a:bodyPr/>
            <a:lstStyle/>
            <a:p>
              <a:endParaRPr lang="id-ID">
                <a:latin typeface="Calibri" pitchFamily="34" charset="0"/>
              </a:endParaRPr>
            </a:p>
          </p:txBody>
        </p:sp>
        <p:sp>
          <p:nvSpPr>
            <p:cNvPr id="75" name="Freeform 454"/>
            <p:cNvSpPr>
              <a:spLocks/>
            </p:cNvSpPr>
            <p:nvPr/>
          </p:nvSpPr>
          <p:spPr bwMode="auto">
            <a:xfrm>
              <a:off x="2655" y="3311"/>
              <a:ext cx="26" cy="27"/>
            </a:xfrm>
            <a:custGeom>
              <a:avLst/>
              <a:gdLst>
                <a:gd name="T0" fmla="*/ 13 w 26"/>
                <a:gd name="T1" fmla="*/ 0 h 27"/>
                <a:gd name="T2" fmla="*/ 8 w 26"/>
                <a:gd name="T3" fmla="*/ 1 h 27"/>
                <a:gd name="T4" fmla="*/ 5 w 26"/>
                <a:gd name="T5" fmla="*/ 4 h 27"/>
                <a:gd name="T6" fmla="*/ 1 w 26"/>
                <a:gd name="T7" fmla="*/ 8 h 27"/>
                <a:gd name="T8" fmla="*/ 0 w 26"/>
                <a:gd name="T9" fmla="*/ 13 h 27"/>
                <a:gd name="T10" fmla="*/ 1 w 26"/>
                <a:gd name="T11" fmla="*/ 19 h 27"/>
                <a:gd name="T12" fmla="*/ 5 w 26"/>
                <a:gd name="T13" fmla="*/ 23 h 27"/>
                <a:gd name="T14" fmla="*/ 8 w 26"/>
                <a:gd name="T15" fmla="*/ 26 h 27"/>
                <a:gd name="T16" fmla="*/ 13 w 26"/>
                <a:gd name="T17" fmla="*/ 27 h 27"/>
                <a:gd name="T18" fmla="*/ 13 w 26"/>
                <a:gd name="T19" fmla="*/ 27 h 27"/>
                <a:gd name="T20" fmla="*/ 18 w 26"/>
                <a:gd name="T21" fmla="*/ 26 h 27"/>
                <a:gd name="T22" fmla="*/ 22 w 26"/>
                <a:gd name="T23" fmla="*/ 23 h 27"/>
                <a:gd name="T24" fmla="*/ 25 w 26"/>
                <a:gd name="T25" fmla="*/ 19 h 27"/>
                <a:gd name="T26" fmla="*/ 26 w 26"/>
                <a:gd name="T27" fmla="*/ 13 h 27"/>
                <a:gd name="T28" fmla="*/ 25 w 26"/>
                <a:gd name="T29" fmla="*/ 8 h 27"/>
                <a:gd name="T30" fmla="*/ 22 w 26"/>
                <a:gd name="T31" fmla="*/ 4 h 27"/>
                <a:gd name="T32" fmla="*/ 18 w 26"/>
                <a:gd name="T33" fmla="*/ 1 h 27"/>
                <a:gd name="T34" fmla="*/ 13 w 26"/>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6"/>
                <a:gd name="T55" fmla="*/ 0 h 27"/>
                <a:gd name="T56" fmla="*/ 26 w 26"/>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6" h="27">
                  <a:moveTo>
                    <a:pt x="13" y="0"/>
                  </a:moveTo>
                  <a:lnTo>
                    <a:pt x="8" y="1"/>
                  </a:lnTo>
                  <a:lnTo>
                    <a:pt x="5" y="4"/>
                  </a:lnTo>
                  <a:lnTo>
                    <a:pt x="1" y="8"/>
                  </a:lnTo>
                  <a:lnTo>
                    <a:pt x="0" y="13"/>
                  </a:lnTo>
                  <a:lnTo>
                    <a:pt x="1" y="19"/>
                  </a:lnTo>
                  <a:lnTo>
                    <a:pt x="5" y="23"/>
                  </a:lnTo>
                  <a:lnTo>
                    <a:pt x="8" y="26"/>
                  </a:lnTo>
                  <a:lnTo>
                    <a:pt x="13" y="27"/>
                  </a:lnTo>
                  <a:lnTo>
                    <a:pt x="18" y="26"/>
                  </a:lnTo>
                  <a:lnTo>
                    <a:pt x="22" y="23"/>
                  </a:lnTo>
                  <a:lnTo>
                    <a:pt x="25" y="19"/>
                  </a:lnTo>
                  <a:lnTo>
                    <a:pt x="26" y="13"/>
                  </a:lnTo>
                  <a:lnTo>
                    <a:pt x="25" y="8"/>
                  </a:lnTo>
                  <a:lnTo>
                    <a:pt x="22" y="4"/>
                  </a:lnTo>
                  <a:lnTo>
                    <a:pt x="18" y="1"/>
                  </a:lnTo>
                  <a:lnTo>
                    <a:pt x="13" y="0"/>
                  </a:lnTo>
                  <a:close/>
                </a:path>
              </a:pathLst>
            </a:custGeom>
            <a:solidFill>
              <a:srgbClr val="B4830A"/>
            </a:solidFill>
            <a:ln w="9525">
              <a:noFill/>
              <a:round/>
              <a:headEnd/>
              <a:tailEnd/>
            </a:ln>
          </p:spPr>
          <p:txBody>
            <a:bodyPr/>
            <a:lstStyle/>
            <a:p>
              <a:endParaRPr lang="id-ID">
                <a:latin typeface="Calibri" pitchFamily="34" charset="0"/>
              </a:endParaRPr>
            </a:p>
          </p:txBody>
        </p:sp>
        <p:sp>
          <p:nvSpPr>
            <p:cNvPr id="76" name="Freeform 455"/>
            <p:cNvSpPr>
              <a:spLocks/>
            </p:cNvSpPr>
            <p:nvPr/>
          </p:nvSpPr>
          <p:spPr bwMode="auto">
            <a:xfrm>
              <a:off x="2706" y="3311"/>
              <a:ext cx="26" cy="27"/>
            </a:xfrm>
            <a:custGeom>
              <a:avLst/>
              <a:gdLst>
                <a:gd name="T0" fmla="*/ 13 w 26"/>
                <a:gd name="T1" fmla="*/ 0 h 27"/>
                <a:gd name="T2" fmla="*/ 8 w 26"/>
                <a:gd name="T3" fmla="*/ 1 h 27"/>
                <a:gd name="T4" fmla="*/ 4 w 26"/>
                <a:gd name="T5" fmla="*/ 4 h 27"/>
                <a:gd name="T6" fmla="*/ 1 w 26"/>
                <a:gd name="T7" fmla="*/ 8 h 27"/>
                <a:gd name="T8" fmla="*/ 0 w 26"/>
                <a:gd name="T9" fmla="*/ 13 h 27"/>
                <a:gd name="T10" fmla="*/ 1 w 26"/>
                <a:gd name="T11" fmla="*/ 19 h 27"/>
                <a:gd name="T12" fmla="*/ 4 w 26"/>
                <a:gd name="T13" fmla="*/ 24 h 27"/>
                <a:gd name="T14" fmla="*/ 8 w 26"/>
                <a:gd name="T15" fmla="*/ 26 h 27"/>
                <a:gd name="T16" fmla="*/ 13 w 26"/>
                <a:gd name="T17" fmla="*/ 27 h 27"/>
                <a:gd name="T18" fmla="*/ 13 w 26"/>
                <a:gd name="T19" fmla="*/ 27 h 27"/>
                <a:gd name="T20" fmla="*/ 18 w 26"/>
                <a:gd name="T21" fmla="*/ 26 h 27"/>
                <a:gd name="T22" fmla="*/ 22 w 26"/>
                <a:gd name="T23" fmla="*/ 23 h 27"/>
                <a:gd name="T24" fmla="*/ 25 w 26"/>
                <a:gd name="T25" fmla="*/ 19 h 27"/>
                <a:gd name="T26" fmla="*/ 26 w 26"/>
                <a:gd name="T27" fmla="*/ 13 h 27"/>
                <a:gd name="T28" fmla="*/ 25 w 26"/>
                <a:gd name="T29" fmla="*/ 8 h 27"/>
                <a:gd name="T30" fmla="*/ 22 w 26"/>
                <a:gd name="T31" fmla="*/ 4 h 27"/>
                <a:gd name="T32" fmla="*/ 18 w 26"/>
                <a:gd name="T33" fmla="*/ 1 h 27"/>
                <a:gd name="T34" fmla="*/ 13 w 26"/>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6"/>
                <a:gd name="T55" fmla="*/ 0 h 27"/>
                <a:gd name="T56" fmla="*/ 26 w 26"/>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6" h="27">
                  <a:moveTo>
                    <a:pt x="13" y="0"/>
                  </a:moveTo>
                  <a:lnTo>
                    <a:pt x="8" y="1"/>
                  </a:lnTo>
                  <a:lnTo>
                    <a:pt x="4" y="4"/>
                  </a:lnTo>
                  <a:lnTo>
                    <a:pt x="1" y="8"/>
                  </a:lnTo>
                  <a:lnTo>
                    <a:pt x="0" y="13"/>
                  </a:lnTo>
                  <a:lnTo>
                    <a:pt x="1" y="19"/>
                  </a:lnTo>
                  <a:lnTo>
                    <a:pt x="4" y="24"/>
                  </a:lnTo>
                  <a:lnTo>
                    <a:pt x="8" y="26"/>
                  </a:lnTo>
                  <a:lnTo>
                    <a:pt x="13" y="27"/>
                  </a:lnTo>
                  <a:lnTo>
                    <a:pt x="18" y="26"/>
                  </a:lnTo>
                  <a:lnTo>
                    <a:pt x="22" y="23"/>
                  </a:lnTo>
                  <a:lnTo>
                    <a:pt x="25" y="19"/>
                  </a:lnTo>
                  <a:lnTo>
                    <a:pt x="26" y="13"/>
                  </a:lnTo>
                  <a:lnTo>
                    <a:pt x="25" y="8"/>
                  </a:lnTo>
                  <a:lnTo>
                    <a:pt x="22" y="4"/>
                  </a:lnTo>
                  <a:lnTo>
                    <a:pt x="18" y="1"/>
                  </a:lnTo>
                  <a:lnTo>
                    <a:pt x="13" y="0"/>
                  </a:lnTo>
                  <a:close/>
                </a:path>
              </a:pathLst>
            </a:custGeom>
            <a:solidFill>
              <a:srgbClr val="B4830A"/>
            </a:solidFill>
            <a:ln w="9525">
              <a:noFill/>
              <a:round/>
              <a:headEnd/>
              <a:tailEnd/>
            </a:ln>
          </p:spPr>
          <p:txBody>
            <a:bodyPr/>
            <a:lstStyle/>
            <a:p>
              <a:endParaRPr lang="id-ID">
                <a:latin typeface="Calibri" pitchFamily="34" charset="0"/>
              </a:endParaRPr>
            </a:p>
          </p:txBody>
        </p:sp>
        <p:sp>
          <p:nvSpPr>
            <p:cNvPr id="77" name="Freeform 456"/>
            <p:cNvSpPr>
              <a:spLocks/>
            </p:cNvSpPr>
            <p:nvPr/>
          </p:nvSpPr>
          <p:spPr bwMode="auto">
            <a:xfrm>
              <a:off x="2757" y="3311"/>
              <a:ext cx="26" cy="27"/>
            </a:xfrm>
            <a:custGeom>
              <a:avLst/>
              <a:gdLst>
                <a:gd name="T0" fmla="*/ 13 w 26"/>
                <a:gd name="T1" fmla="*/ 0 h 27"/>
                <a:gd name="T2" fmla="*/ 8 w 26"/>
                <a:gd name="T3" fmla="*/ 1 h 27"/>
                <a:gd name="T4" fmla="*/ 4 w 26"/>
                <a:gd name="T5" fmla="*/ 4 h 27"/>
                <a:gd name="T6" fmla="*/ 1 w 26"/>
                <a:gd name="T7" fmla="*/ 8 h 27"/>
                <a:gd name="T8" fmla="*/ 0 w 26"/>
                <a:gd name="T9" fmla="*/ 13 h 27"/>
                <a:gd name="T10" fmla="*/ 1 w 26"/>
                <a:gd name="T11" fmla="*/ 19 h 27"/>
                <a:gd name="T12" fmla="*/ 4 w 26"/>
                <a:gd name="T13" fmla="*/ 24 h 27"/>
                <a:gd name="T14" fmla="*/ 8 w 26"/>
                <a:gd name="T15" fmla="*/ 26 h 27"/>
                <a:gd name="T16" fmla="*/ 13 w 26"/>
                <a:gd name="T17" fmla="*/ 27 h 27"/>
                <a:gd name="T18" fmla="*/ 13 w 26"/>
                <a:gd name="T19" fmla="*/ 27 h 27"/>
                <a:gd name="T20" fmla="*/ 18 w 26"/>
                <a:gd name="T21" fmla="*/ 26 h 27"/>
                <a:gd name="T22" fmla="*/ 22 w 26"/>
                <a:gd name="T23" fmla="*/ 23 h 27"/>
                <a:gd name="T24" fmla="*/ 25 w 26"/>
                <a:gd name="T25" fmla="*/ 19 h 27"/>
                <a:gd name="T26" fmla="*/ 26 w 26"/>
                <a:gd name="T27" fmla="*/ 13 h 27"/>
                <a:gd name="T28" fmla="*/ 25 w 26"/>
                <a:gd name="T29" fmla="*/ 8 h 27"/>
                <a:gd name="T30" fmla="*/ 22 w 26"/>
                <a:gd name="T31" fmla="*/ 4 h 27"/>
                <a:gd name="T32" fmla="*/ 18 w 26"/>
                <a:gd name="T33" fmla="*/ 1 h 27"/>
                <a:gd name="T34" fmla="*/ 13 w 26"/>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6"/>
                <a:gd name="T55" fmla="*/ 0 h 27"/>
                <a:gd name="T56" fmla="*/ 26 w 26"/>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6" h="27">
                  <a:moveTo>
                    <a:pt x="13" y="0"/>
                  </a:moveTo>
                  <a:lnTo>
                    <a:pt x="8" y="1"/>
                  </a:lnTo>
                  <a:lnTo>
                    <a:pt x="4" y="4"/>
                  </a:lnTo>
                  <a:lnTo>
                    <a:pt x="1" y="8"/>
                  </a:lnTo>
                  <a:lnTo>
                    <a:pt x="0" y="13"/>
                  </a:lnTo>
                  <a:lnTo>
                    <a:pt x="1" y="19"/>
                  </a:lnTo>
                  <a:lnTo>
                    <a:pt x="4" y="24"/>
                  </a:lnTo>
                  <a:lnTo>
                    <a:pt x="8" y="26"/>
                  </a:lnTo>
                  <a:lnTo>
                    <a:pt x="13" y="27"/>
                  </a:lnTo>
                  <a:lnTo>
                    <a:pt x="18" y="26"/>
                  </a:lnTo>
                  <a:lnTo>
                    <a:pt x="22" y="23"/>
                  </a:lnTo>
                  <a:lnTo>
                    <a:pt x="25" y="19"/>
                  </a:lnTo>
                  <a:lnTo>
                    <a:pt x="26" y="13"/>
                  </a:lnTo>
                  <a:lnTo>
                    <a:pt x="25" y="8"/>
                  </a:lnTo>
                  <a:lnTo>
                    <a:pt x="22" y="4"/>
                  </a:lnTo>
                  <a:lnTo>
                    <a:pt x="18" y="1"/>
                  </a:lnTo>
                  <a:lnTo>
                    <a:pt x="13" y="0"/>
                  </a:lnTo>
                  <a:close/>
                </a:path>
              </a:pathLst>
            </a:custGeom>
            <a:solidFill>
              <a:srgbClr val="B4830A"/>
            </a:solidFill>
            <a:ln w="9525">
              <a:noFill/>
              <a:round/>
              <a:headEnd/>
              <a:tailEnd/>
            </a:ln>
          </p:spPr>
          <p:txBody>
            <a:bodyPr/>
            <a:lstStyle/>
            <a:p>
              <a:endParaRPr lang="id-ID">
                <a:latin typeface="Calibri" pitchFamily="34" charset="0"/>
              </a:endParaRPr>
            </a:p>
          </p:txBody>
        </p:sp>
        <p:sp>
          <p:nvSpPr>
            <p:cNvPr id="78" name="Freeform 457"/>
            <p:cNvSpPr>
              <a:spLocks/>
            </p:cNvSpPr>
            <p:nvPr/>
          </p:nvSpPr>
          <p:spPr bwMode="auto">
            <a:xfrm>
              <a:off x="2808" y="3311"/>
              <a:ext cx="26" cy="27"/>
            </a:xfrm>
            <a:custGeom>
              <a:avLst/>
              <a:gdLst>
                <a:gd name="T0" fmla="*/ 13 w 26"/>
                <a:gd name="T1" fmla="*/ 0 h 27"/>
                <a:gd name="T2" fmla="*/ 8 w 26"/>
                <a:gd name="T3" fmla="*/ 1 h 27"/>
                <a:gd name="T4" fmla="*/ 4 w 26"/>
                <a:gd name="T5" fmla="*/ 4 h 27"/>
                <a:gd name="T6" fmla="*/ 2 w 26"/>
                <a:gd name="T7" fmla="*/ 8 h 27"/>
                <a:gd name="T8" fmla="*/ 0 w 26"/>
                <a:gd name="T9" fmla="*/ 13 h 27"/>
                <a:gd name="T10" fmla="*/ 2 w 26"/>
                <a:gd name="T11" fmla="*/ 19 h 27"/>
                <a:gd name="T12" fmla="*/ 4 w 26"/>
                <a:gd name="T13" fmla="*/ 24 h 27"/>
                <a:gd name="T14" fmla="*/ 8 w 26"/>
                <a:gd name="T15" fmla="*/ 26 h 27"/>
                <a:gd name="T16" fmla="*/ 13 w 26"/>
                <a:gd name="T17" fmla="*/ 27 h 27"/>
                <a:gd name="T18" fmla="*/ 13 w 26"/>
                <a:gd name="T19" fmla="*/ 27 h 27"/>
                <a:gd name="T20" fmla="*/ 19 w 26"/>
                <a:gd name="T21" fmla="*/ 26 h 27"/>
                <a:gd name="T22" fmla="*/ 22 w 26"/>
                <a:gd name="T23" fmla="*/ 23 h 27"/>
                <a:gd name="T24" fmla="*/ 25 w 26"/>
                <a:gd name="T25" fmla="*/ 19 h 27"/>
                <a:gd name="T26" fmla="*/ 26 w 26"/>
                <a:gd name="T27" fmla="*/ 13 h 27"/>
                <a:gd name="T28" fmla="*/ 25 w 26"/>
                <a:gd name="T29" fmla="*/ 8 h 27"/>
                <a:gd name="T30" fmla="*/ 22 w 26"/>
                <a:gd name="T31" fmla="*/ 4 h 27"/>
                <a:gd name="T32" fmla="*/ 19 w 26"/>
                <a:gd name="T33" fmla="*/ 1 h 27"/>
                <a:gd name="T34" fmla="*/ 13 w 26"/>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6"/>
                <a:gd name="T55" fmla="*/ 0 h 27"/>
                <a:gd name="T56" fmla="*/ 26 w 26"/>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6" h="27">
                  <a:moveTo>
                    <a:pt x="13" y="0"/>
                  </a:moveTo>
                  <a:lnTo>
                    <a:pt x="8" y="1"/>
                  </a:lnTo>
                  <a:lnTo>
                    <a:pt x="4" y="4"/>
                  </a:lnTo>
                  <a:lnTo>
                    <a:pt x="2" y="8"/>
                  </a:lnTo>
                  <a:lnTo>
                    <a:pt x="0" y="13"/>
                  </a:lnTo>
                  <a:lnTo>
                    <a:pt x="2" y="19"/>
                  </a:lnTo>
                  <a:lnTo>
                    <a:pt x="4" y="24"/>
                  </a:lnTo>
                  <a:lnTo>
                    <a:pt x="8" y="26"/>
                  </a:lnTo>
                  <a:lnTo>
                    <a:pt x="13" y="27"/>
                  </a:lnTo>
                  <a:lnTo>
                    <a:pt x="19" y="26"/>
                  </a:lnTo>
                  <a:lnTo>
                    <a:pt x="22" y="23"/>
                  </a:lnTo>
                  <a:lnTo>
                    <a:pt x="25" y="19"/>
                  </a:lnTo>
                  <a:lnTo>
                    <a:pt x="26" y="13"/>
                  </a:lnTo>
                  <a:lnTo>
                    <a:pt x="25" y="8"/>
                  </a:lnTo>
                  <a:lnTo>
                    <a:pt x="22" y="4"/>
                  </a:lnTo>
                  <a:lnTo>
                    <a:pt x="19" y="1"/>
                  </a:lnTo>
                  <a:lnTo>
                    <a:pt x="13" y="0"/>
                  </a:lnTo>
                  <a:close/>
                </a:path>
              </a:pathLst>
            </a:custGeom>
            <a:solidFill>
              <a:srgbClr val="B4830A"/>
            </a:solidFill>
            <a:ln w="9525">
              <a:noFill/>
              <a:round/>
              <a:headEnd/>
              <a:tailEnd/>
            </a:ln>
          </p:spPr>
          <p:txBody>
            <a:bodyPr/>
            <a:lstStyle/>
            <a:p>
              <a:endParaRPr lang="id-ID">
                <a:latin typeface="Calibri" pitchFamily="34" charset="0"/>
              </a:endParaRPr>
            </a:p>
          </p:txBody>
        </p:sp>
        <p:sp>
          <p:nvSpPr>
            <p:cNvPr id="79" name="Freeform 458"/>
            <p:cNvSpPr>
              <a:spLocks/>
            </p:cNvSpPr>
            <p:nvPr/>
          </p:nvSpPr>
          <p:spPr bwMode="auto">
            <a:xfrm>
              <a:off x="2859" y="3311"/>
              <a:ext cx="26" cy="27"/>
            </a:xfrm>
            <a:custGeom>
              <a:avLst/>
              <a:gdLst>
                <a:gd name="T0" fmla="*/ 13 w 26"/>
                <a:gd name="T1" fmla="*/ 0 h 27"/>
                <a:gd name="T2" fmla="*/ 8 w 26"/>
                <a:gd name="T3" fmla="*/ 1 h 27"/>
                <a:gd name="T4" fmla="*/ 4 w 26"/>
                <a:gd name="T5" fmla="*/ 4 h 27"/>
                <a:gd name="T6" fmla="*/ 2 w 26"/>
                <a:gd name="T7" fmla="*/ 8 h 27"/>
                <a:gd name="T8" fmla="*/ 0 w 26"/>
                <a:gd name="T9" fmla="*/ 13 h 27"/>
                <a:gd name="T10" fmla="*/ 2 w 26"/>
                <a:gd name="T11" fmla="*/ 19 h 27"/>
                <a:gd name="T12" fmla="*/ 4 w 26"/>
                <a:gd name="T13" fmla="*/ 24 h 27"/>
                <a:gd name="T14" fmla="*/ 8 w 26"/>
                <a:gd name="T15" fmla="*/ 26 h 27"/>
                <a:gd name="T16" fmla="*/ 13 w 26"/>
                <a:gd name="T17" fmla="*/ 27 h 27"/>
                <a:gd name="T18" fmla="*/ 13 w 26"/>
                <a:gd name="T19" fmla="*/ 27 h 27"/>
                <a:gd name="T20" fmla="*/ 19 w 26"/>
                <a:gd name="T21" fmla="*/ 26 h 27"/>
                <a:gd name="T22" fmla="*/ 22 w 26"/>
                <a:gd name="T23" fmla="*/ 23 h 27"/>
                <a:gd name="T24" fmla="*/ 25 w 26"/>
                <a:gd name="T25" fmla="*/ 19 h 27"/>
                <a:gd name="T26" fmla="*/ 26 w 26"/>
                <a:gd name="T27" fmla="*/ 13 h 27"/>
                <a:gd name="T28" fmla="*/ 25 w 26"/>
                <a:gd name="T29" fmla="*/ 8 h 27"/>
                <a:gd name="T30" fmla="*/ 22 w 26"/>
                <a:gd name="T31" fmla="*/ 4 h 27"/>
                <a:gd name="T32" fmla="*/ 19 w 26"/>
                <a:gd name="T33" fmla="*/ 1 h 27"/>
                <a:gd name="T34" fmla="*/ 13 w 26"/>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6"/>
                <a:gd name="T55" fmla="*/ 0 h 27"/>
                <a:gd name="T56" fmla="*/ 26 w 26"/>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6" h="27">
                  <a:moveTo>
                    <a:pt x="13" y="0"/>
                  </a:moveTo>
                  <a:lnTo>
                    <a:pt x="8" y="1"/>
                  </a:lnTo>
                  <a:lnTo>
                    <a:pt x="4" y="4"/>
                  </a:lnTo>
                  <a:lnTo>
                    <a:pt x="2" y="8"/>
                  </a:lnTo>
                  <a:lnTo>
                    <a:pt x="0" y="13"/>
                  </a:lnTo>
                  <a:lnTo>
                    <a:pt x="2" y="19"/>
                  </a:lnTo>
                  <a:lnTo>
                    <a:pt x="4" y="24"/>
                  </a:lnTo>
                  <a:lnTo>
                    <a:pt x="8" y="26"/>
                  </a:lnTo>
                  <a:lnTo>
                    <a:pt x="13" y="27"/>
                  </a:lnTo>
                  <a:lnTo>
                    <a:pt x="19" y="26"/>
                  </a:lnTo>
                  <a:lnTo>
                    <a:pt x="22" y="23"/>
                  </a:lnTo>
                  <a:lnTo>
                    <a:pt x="25" y="19"/>
                  </a:lnTo>
                  <a:lnTo>
                    <a:pt x="26" y="13"/>
                  </a:lnTo>
                  <a:lnTo>
                    <a:pt x="25" y="8"/>
                  </a:lnTo>
                  <a:lnTo>
                    <a:pt x="22" y="4"/>
                  </a:lnTo>
                  <a:lnTo>
                    <a:pt x="19" y="1"/>
                  </a:lnTo>
                  <a:lnTo>
                    <a:pt x="13" y="0"/>
                  </a:lnTo>
                  <a:close/>
                </a:path>
              </a:pathLst>
            </a:custGeom>
            <a:solidFill>
              <a:srgbClr val="B4830A"/>
            </a:solidFill>
            <a:ln w="9525">
              <a:noFill/>
              <a:round/>
              <a:headEnd/>
              <a:tailEnd/>
            </a:ln>
          </p:spPr>
          <p:txBody>
            <a:bodyPr/>
            <a:lstStyle/>
            <a:p>
              <a:endParaRPr lang="id-ID">
                <a:latin typeface="Calibri" pitchFamily="34" charset="0"/>
              </a:endParaRPr>
            </a:p>
          </p:txBody>
        </p:sp>
        <p:sp>
          <p:nvSpPr>
            <p:cNvPr id="80" name="Freeform 459"/>
            <p:cNvSpPr>
              <a:spLocks/>
            </p:cNvSpPr>
            <p:nvPr/>
          </p:nvSpPr>
          <p:spPr bwMode="auto">
            <a:xfrm>
              <a:off x="2911" y="3311"/>
              <a:ext cx="25" cy="27"/>
            </a:xfrm>
            <a:custGeom>
              <a:avLst/>
              <a:gdLst>
                <a:gd name="T0" fmla="*/ 12 w 25"/>
                <a:gd name="T1" fmla="*/ 0 h 27"/>
                <a:gd name="T2" fmla="*/ 7 w 25"/>
                <a:gd name="T3" fmla="*/ 1 h 27"/>
                <a:gd name="T4" fmla="*/ 3 w 25"/>
                <a:gd name="T5" fmla="*/ 4 h 27"/>
                <a:gd name="T6" fmla="*/ 1 w 25"/>
                <a:gd name="T7" fmla="*/ 8 h 27"/>
                <a:gd name="T8" fmla="*/ 0 w 25"/>
                <a:gd name="T9" fmla="*/ 13 h 27"/>
                <a:gd name="T10" fmla="*/ 1 w 25"/>
                <a:gd name="T11" fmla="*/ 19 h 27"/>
                <a:gd name="T12" fmla="*/ 3 w 25"/>
                <a:gd name="T13" fmla="*/ 24 h 27"/>
                <a:gd name="T14" fmla="*/ 7 w 25"/>
                <a:gd name="T15" fmla="*/ 26 h 27"/>
                <a:gd name="T16" fmla="*/ 12 w 25"/>
                <a:gd name="T17" fmla="*/ 27 h 27"/>
                <a:gd name="T18" fmla="*/ 12 w 25"/>
                <a:gd name="T19" fmla="*/ 27 h 27"/>
                <a:gd name="T20" fmla="*/ 18 w 25"/>
                <a:gd name="T21" fmla="*/ 26 h 27"/>
                <a:gd name="T22" fmla="*/ 21 w 25"/>
                <a:gd name="T23" fmla="*/ 23 h 27"/>
                <a:gd name="T24" fmla="*/ 24 w 25"/>
                <a:gd name="T25" fmla="*/ 19 h 27"/>
                <a:gd name="T26" fmla="*/ 25 w 25"/>
                <a:gd name="T27" fmla="*/ 13 h 27"/>
                <a:gd name="T28" fmla="*/ 24 w 25"/>
                <a:gd name="T29" fmla="*/ 8 h 27"/>
                <a:gd name="T30" fmla="*/ 21 w 25"/>
                <a:gd name="T31" fmla="*/ 4 h 27"/>
                <a:gd name="T32" fmla="*/ 18 w 25"/>
                <a:gd name="T33" fmla="*/ 1 h 27"/>
                <a:gd name="T34" fmla="*/ 12 w 25"/>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
                <a:gd name="T55" fmla="*/ 0 h 27"/>
                <a:gd name="T56" fmla="*/ 25 w 25"/>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 h="27">
                  <a:moveTo>
                    <a:pt x="12" y="0"/>
                  </a:moveTo>
                  <a:lnTo>
                    <a:pt x="7" y="1"/>
                  </a:lnTo>
                  <a:lnTo>
                    <a:pt x="3" y="4"/>
                  </a:lnTo>
                  <a:lnTo>
                    <a:pt x="1" y="8"/>
                  </a:lnTo>
                  <a:lnTo>
                    <a:pt x="0" y="13"/>
                  </a:lnTo>
                  <a:lnTo>
                    <a:pt x="1" y="19"/>
                  </a:lnTo>
                  <a:lnTo>
                    <a:pt x="3" y="24"/>
                  </a:lnTo>
                  <a:lnTo>
                    <a:pt x="7" y="26"/>
                  </a:lnTo>
                  <a:lnTo>
                    <a:pt x="12" y="27"/>
                  </a:lnTo>
                  <a:lnTo>
                    <a:pt x="18" y="26"/>
                  </a:lnTo>
                  <a:lnTo>
                    <a:pt x="21" y="23"/>
                  </a:lnTo>
                  <a:lnTo>
                    <a:pt x="24" y="19"/>
                  </a:lnTo>
                  <a:lnTo>
                    <a:pt x="25" y="13"/>
                  </a:lnTo>
                  <a:lnTo>
                    <a:pt x="24" y="8"/>
                  </a:lnTo>
                  <a:lnTo>
                    <a:pt x="21" y="4"/>
                  </a:lnTo>
                  <a:lnTo>
                    <a:pt x="18" y="1"/>
                  </a:lnTo>
                  <a:lnTo>
                    <a:pt x="12" y="0"/>
                  </a:lnTo>
                  <a:close/>
                </a:path>
              </a:pathLst>
            </a:custGeom>
            <a:solidFill>
              <a:srgbClr val="B4830A"/>
            </a:solidFill>
            <a:ln w="9525">
              <a:noFill/>
              <a:round/>
              <a:headEnd/>
              <a:tailEnd/>
            </a:ln>
          </p:spPr>
          <p:txBody>
            <a:bodyPr/>
            <a:lstStyle/>
            <a:p>
              <a:endParaRPr lang="id-ID">
                <a:latin typeface="Calibri" pitchFamily="34" charset="0"/>
              </a:endParaRPr>
            </a:p>
          </p:txBody>
        </p:sp>
        <p:sp>
          <p:nvSpPr>
            <p:cNvPr id="81" name="Freeform 460"/>
            <p:cNvSpPr>
              <a:spLocks/>
            </p:cNvSpPr>
            <p:nvPr/>
          </p:nvSpPr>
          <p:spPr bwMode="auto">
            <a:xfrm>
              <a:off x="2963" y="3263"/>
              <a:ext cx="113" cy="124"/>
            </a:xfrm>
            <a:custGeom>
              <a:avLst/>
              <a:gdLst>
                <a:gd name="T0" fmla="*/ 0 w 113"/>
                <a:gd name="T1" fmla="*/ 124 h 124"/>
                <a:gd name="T2" fmla="*/ 113 w 113"/>
                <a:gd name="T3" fmla="*/ 61 h 124"/>
                <a:gd name="T4" fmla="*/ 0 w 113"/>
                <a:gd name="T5" fmla="*/ 0 h 124"/>
                <a:gd name="T6" fmla="*/ 0 w 113"/>
                <a:gd name="T7" fmla="*/ 124 h 124"/>
                <a:gd name="T8" fmla="*/ 0 60000 65536"/>
                <a:gd name="T9" fmla="*/ 0 60000 65536"/>
                <a:gd name="T10" fmla="*/ 0 60000 65536"/>
                <a:gd name="T11" fmla="*/ 0 60000 65536"/>
                <a:gd name="T12" fmla="*/ 0 w 113"/>
                <a:gd name="T13" fmla="*/ 0 h 124"/>
                <a:gd name="T14" fmla="*/ 113 w 113"/>
                <a:gd name="T15" fmla="*/ 124 h 124"/>
              </a:gdLst>
              <a:ahLst/>
              <a:cxnLst>
                <a:cxn ang="T8">
                  <a:pos x="T0" y="T1"/>
                </a:cxn>
                <a:cxn ang="T9">
                  <a:pos x="T2" y="T3"/>
                </a:cxn>
                <a:cxn ang="T10">
                  <a:pos x="T4" y="T5"/>
                </a:cxn>
                <a:cxn ang="T11">
                  <a:pos x="T6" y="T7"/>
                </a:cxn>
              </a:cxnLst>
              <a:rect l="T12" t="T13" r="T14" b="T15"/>
              <a:pathLst>
                <a:path w="113" h="124">
                  <a:moveTo>
                    <a:pt x="0" y="124"/>
                  </a:moveTo>
                  <a:lnTo>
                    <a:pt x="113" y="61"/>
                  </a:lnTo>
                  <a:lnTo>
                    <a:pt x="0" y="0"/>
                  </a:lnTo>
                  <a:lnTo>
                    <a:pt x="0" y="124"/>
                  </a:lnTo>
                  <a:close/>
                </a:path>
              </a:pathLst>
            </a:custGeom>
            <a:solidFill>
              <a:srgbClr val="B4830A"/>
            </a:solidFill>
            <a:ln w="9525">
              <a:noFill/>
              <a:round/>
              <a:headEnd/>
              <a:tailEnd/>
            </a:ln>
          </p:spPr>
          <p:txBody>
            <a:bodyPr/>
            <a:lstStyle/>
            <a:p>
              <a:endParaRPr lang="id-ID">
                <a:latin typeface="Calibri" pitchFamily="34" charset="0"/>
              </a:endParaRPr>
            </a:p>
          </p:txBody>
        </p:sp>
      </p:grpSp>
      <p:sp>
        <p:nvSpPr>
          <p:cNvPr id="82" name="TextBox 81"/>
          <p:cNvSpPr txBox="1"/>
          <p:nvPr/>
        </p:nvSpPr>
        <p:spPr>
          <a:xfrm>
            <a:off x="6781582" y="3389636"/>
            <a:ext cx="2291012" cy="600164"/>
          </a:xfrm>
          <a:prstGeom prst="rect">
            <a:avLst/>
          </a:prstGeom>
          <a:noFill/>
        </p:spPr>
        <p:txBody>
          <a:bodyPr wrap="none" rtlCol="0">
            <a:spAutoFit/>
          </a:bodyPr>
          <a:lstStyle/>
          <a:p>
            <a:pPr algn="ctr"/>
            <a:r>
              <a:rPr lang="id-ID" sz="1100" b="1" dirty="0" smtClean="0">
                <a:solidFill>
                  <a:srgbClr val="FFFF00"/>
                </a:solidFill>
              </a:rPr>
              <a:t>Berdasarkan fatwa DSN</a:t>
            </a:r>
          </a:p>
          <a:p>
            <a:pPr algn="ctr"/>
            <a:r>
              <a:rPr lang="id-ID" sz="1100" b="1" dirty="0" smtClean="0">
                <a:solidFill>
                  <a:srgbClr val="FFFF00"/>
                </a:solidFill>
              </a:rPr>
              <a:t>No 53/DSN-MUI/III/2006</a:t>
            </a:r>
          </a:p>
          <a:p>
            <a:pPr algn="ctr"/>
            <a:r>
              <a:rPr lang="id-ID" sz="1100" b="1" dirty="0" smtClean="0">
                <a:solidFill>
                  <a:srgbClr val="FFFF00"/>
                </a:solidFill>
              </a:rPr>
              <a:t>(Tentang Surplus Undewriting)</a:t>
            </a:r>
            <a:endParaRPr lang="id-ID" sz="1100" b="1" dirty="0">
              <a:solidFill>
                <a:srgbClr val="FFFF00"/>
              </a:solidFill>
            </a:endParaRPr>
          </a:p>
        </p:txBody>
      </p:sp>
      <p:grpSp>
        <p:nvGrpSpPr>
          <p:cNvPr id="16" name="Group 28"/>
          <p:cNvGrpSpPr/>
          <p:nvPr/>
        </p:nvGrpSpPr>
        <p:grpSpPr>
          <a:xfrm>
            <a:off x="500034" y="851694"/>
            <a:ext cx="8215370" cy="1077108"/>
            <a:chOff x="0" y="54"/>
            <a:chExt cx="8215370" cy="1077108"/>
          </a:xfrm>
          <a:scene3d>
            <a:camera prst="orthographicFront"/>
            <a:lightRig rig="threePt" dir="t">
              <a:rot lat="0" lon="0" rev="7500000"/>
            </a:lightRig>
          </a:scene3d>
        </p:grpSpPr>
        <p:sp>
          <p:nvSpPr>
            <p:cNvPr id="86" name="Rounded Rectangle 85"/>
            <p:cNvSpPr/>
            <p:nvPr/>
          </p:nvSpPr>
          <p:spPr>
            <a:xfrm>
              <a:off x="0" y="54"/>
              <a:ext cx="8215370" cy="1077108"/>
            </a:xfrm>
            <a:prstGeom prst="roundRect">
              <a:avLst/>
            </a:prstGeom>
            <a:sp3d prstMaterial="plastic">
              <a:bevelT w="127000" h="25400" prst="relaxedInset"/>
            </a:sp3d>
          </p:spPr>
          <p:style>
            <a:lnRef idx="3">
              <a:schemeClr val="lt1"/>
            </a:lnRef>
            <a:fillRef idx="1">
              <a:schemeClr val="accent6"/>
            </a:fillRef>
            <a:effectRef idx="1">
              <a:schemeClr val="accent6"/>
            </a:effectRef>
            <a:fontRef idx="minor">
              <a:schemeClr val="lt1"/>
            </a:fontRef>
          </p:style>
        </p:sp>
        <p:sp>
          <p:nvSpPr>
            <p:cNvPr id="87" name="Rounded Rectangle 4"/>
            <p:cNvSpPr/>
            <p:nvPr/>
          </p:nvSpPr>
          <p:spPr>
            <a:xfrm>
              <a:off x="52580" y="52634"/>
              <a:ext cx="8110210" cy="971948"/>
            </a:xfrm>
            <a:prstGeom prst="rect">
              <a:avLst/>
            </a:prstGeom>
            <a:sp3d/>
          </p:spPr>
          <p:style>
            <a:lnRef idx="0">
              <a:scrgbClr r="0" g="0" b="0"/>
            </a:lnRef>
            <a:fillRef idx="0">
              <a:scrgbClr r="0" g="0" b="0"/>
            </a:fillRef>
            <a:effectRef idx="0">
              <a:scrgbClr r="0" g="0" b="0"/>
            </a:effectRef>
            <a:fontRef idx="minor">
              <a:schemeClr val="lt1"/>
            </a:fontRef>
          </p:style>
          <p:txBody>
            <a:bodyPr lIns="106680" tIns="106680" rIns="106680" bIns="106680" spcCol="1270" anchor="ctr"/>
            <a:lstStyle/>
            <a:p>
              <a:pPr algn="ctr" defTabSz="1244600" fontAlgn="auto">
                <a:lnSpc>
                  <a:spcPct val="90000"/>
                </a:lnSpc>
                <a:spcAft>
                  <a:spcPct val="35000"/>
                </a:spcAft>
                <a:defRPr/>
              </a:pPr>
              <a:endParaRPr lang="id-ID" sz="2800" b="1" dirty="0"/>
            </a:p>
          </p:txBody>
        </p:sp>
      </p:grpSp>
      <p:sp>
        <p:nvSpPr>
          <p:cNvPr id="90" name="Rounded Rectangle 4"/>
          <p:cNvSpPr/>
          <p:nvPr/>
        </p:nvSpPr>
        <p:spPr>
          <a:xfrm>
            <a:off x="705014" y="885416"/>
            <a:ext cx="8110210" cy="971948"/>
          </a:xfrm>
          <a:prstGeom prst="rect">
            <a:avLst/>
          </a:prstGeom>
          <a:scene3d>
            <a:camera prst="orthographicFront"/>
            <a:lightRig rig="threePt" dir="t">
              <a:rot lat="0" lon="0" rev="7500000"/>
            </a:lightRig>
          </a:scene3d>
          <a:sp3d/>
        </p:spPr>
        <p:style>
          <a:lnRef idx="0">
            <a:scrgbClr r="0" g="0" b="0"/>
          </a:lnRef>
          <a:fillRef idx="0">
            <a:scrgbClr r="0" g="0" b="0"/>
          </a:fillRef>
          <a:effectRef idx="0">
            <a:scrgbClr r="0" g="0" b="0"/>
          </a:effectRef>
          <a:fontRef idx="minor">
            <a:schemeClr val="lt1"/>
          </a:fontRef>
        </p:style>
        <p:txBody>
          <a:bodyPr lIns="106680" tIns="106680" rIns="106680" bIns="106680" spcCol="1270" anchor="ctr"/>
          <a:lstStyle/>
          <a:p>
            <a:pPr algn="ctr" defTabSz="1244600" fontAlgn="auto">
              <a:lnSpc>
                <a:spcPct val="90000"/>
              </a:lnSpc>
              <a:spcAft>
                <a:spcPct val="35000"/>
              </a:spcAft>
              <a:defRPr/>
            </a:pPr>
            <a:r>
              <a:rPr lang="en-US" sz="2800" b="1" dirty="0" smtClean="0">
                <a:solidFill>
                  <a:schemeClr val="bg1"/>
                </a:solidFill>
              </a:rPr>
              <a:t>DANA TABARRU’</a:t>
            </a:r>
            <a:endParaRPr lang="id-ID" sz="2800" b="1" dirty="0">
              <a:solidFill>
                <a:schemeClr val="bg1"/>
              </a:solidFill>
            </a:endParaRPr>
          </a:p>
          <a:p>
            <a:pPr algn="ctr" defTabSz="1244600" fontAlgn="auto">
              <a:lnSpc>
                <a:spcPct val="90000"/>
              </a:lnSpc>
              <a:spcAft>
                <a:spcPct val="35000"/>
              </a:spcAft>
              <a:defRPr/>
            </a:pPr>
            <a:r>
              <a:rPr lang="en-US" sz="2800" b="1" dirty="0" smtClean="0">
                <a:ln w="11430"/>
                <a:solidFill>
                  <a:schemeClr val="bg1"/>
                </a:solidFill>
                <a:effectLst>
                  <a:outerShdw blurRad="80000" dist="40000" dir="5040000" algn="tl">
                    <a:srgbClr val="000000">
                      <a:alpha val="30000"/>
                    </a:srgbClr>
                  </a:outerShdw>
                </a:effectLst>
              </a:rPr>
              <a:t>Fatwa DSN No: 53/DSN-MUI/III/2006</a:t>
            </a:r>
            <a:endParaRPr lang="id-ID" sz="2800" dirty="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14348" y="2857496"/>
            <a:ext cx="7772400" cy="1470025"/>
          </a:xfrm>
        </p:spPr>
        <p:txBody>
          <a:bodyPr/>
          <a:lstStyle/>
          <a:p>
            <a:r>
              <a:rPr lang="en-US" b="1" smtClean="0">
                <a:latin typeface="Arial Narrow" pitchFamily="34" charset="0"/>
              </a:rPr>
              <a:t>Konsep Risiko</a:t>
            </a:r>
            <a:endParaRPr lang="en-US"/>
          </a:p>
        </p:txBody>
      </p:sp>
      <p:sp>
        <p:nvSpPr>
          <p:cNvPr id="3" name="Subtitle 2"/>
          <p:cNvSpPr>
            <a:spLocks noGrp="1"/>
          </p:cNvSpPr>
          <p:nvPr>
            <p:ph type="subTitle" idx="1"/>
          </p:nvPr>
        </p:nvSpPr>
        <p:spPr/>
        <p:txBody>
          <a:bodyPr/>
          <a:lstStyle/>
          <a:p>
            <a:endParaRPr lang="en-US"/>
          </a:p>
        </p:txBody>
      </p:sp>
      <p:sp>
        <p:nvSpPr>
          <p:cNvPr id="4" name="Slide Number Placeholder 3"/>
          <p:cNvSpPr>
            <a:spLocks noGrp="1"/>
          </p:cNvSpPr>
          <p:nvPr>
            <p:ph type="sldNum" sz="quarter" idx="12"/>
          </p:nvPr>
        </p:nvSpPr>
        <p:spPr/>
        <p:txBody>
          <a:bodyPr/>
          <a:lstStyle/>
          <a:p>
            <a:fld id="{30465B68-4521-43BC-9C7C-8C145BF9A3EE}" type="slidenum">
              <a:rPr lang="en-US" smtClean="0"/>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Oval 33"/>
          <p:cNvSpPr>
            <a:spLocks noChangeArrowheads="1"/>
          </p:cNvSpPr>
          <p:nvPr/>
        </p:nvSpPr>
        <p:spPr bwMode="auto">
          <a:xfrm>
            <a:off x="5286380" y="2285992"/>
            <a:ext cx="1428760" cy="1071570"/>
          </a:xfrm>
          <a:prstGeom prst="ellipse">
            <a:avLst/>
          </a:prstGeom>
          <a:solidFill>
            <a:schemeClr val="accent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anchor="ctr"/>
          <a:lstStyle/>
          <a:p>
            <a:pPr algn="ctr" fontAlgn="auto">
              <a:spcBef>
                <a:spcPts val="0"/>
              </a:spcBef>
              <a:spcAft>
                <a:spcPts val="0"/>
              </a:spcAft>
              <a:defRPr/>
            </a:pPr>
            <a:r>
              <a:rPr lang="en-US" sz="1400" b="1" dirty="0">
                <a:solidFill>
                  <a:srgbClr val="FFFF00"/>
                </a:solidFill>
                <a:latin typeface="+mn-lt"/>
                <a:cs typeface="+mn-cs"/>
              </a:rPr>
              <a:t>Dana</a:t>
            </a:r>
          </a:p>
          <a:p>
            <a:pPr algn="ctr" fontAlgn="auto">
              <a:spcBef>
                <a:spcPts val="0"/>
              </a:spcBef>
              <a:spcAft>
                <a:spcPts val="0"/>
              </a:spcAft>
              <a:defRPr/>
            </a:pPr>
            <a:r>
              <a:rPr lang="en-US" sz="1400" b="1" dirty="0" err="1">
                <a:solidFill>
                  <a:srgbClr val="FFFF00"/>
                </a:solidFill>
                <a:latin typeface="+mn-lt"/>
                <a:cs typeface="+mn-cs"/>
              </a:rPr>
              <a:t>Terkumpul</a:t>
            </a:r>
            <a:endParaRPr lang="en-US" sz="1400" b="1" dirty="0">
              <a:solidFill>
                <a:srgbClr val="FFFF00"/>
              </a:solidFill>
              <a:latin typeface="+mn-lt"/>
              <a:cs typeface="+mn-cs"/>
            </a:endParaRPr>
          </a:p>
          <a:p>
            <a:pPr algn="ctr" fontAlgn="auto">
              <a:spcBef>
                <a:spcPts val="0"/>
              </a:spcBef>
              <a:spcAft>
                <a:spcPts val="0"/>
              </a:spcAft>
              <a:defRPr/>
            </a:pPr>
            <a:r>
              <a:rPr lang="en-US" sz="1400" b="1" dirty="0">
                <a:solidFill>
                  <a:srgbClr val="FFFF00"/>
                </a:solidFill>
                <a:latin typeface="+mn-lt"/>
                <a:cs typeface="+mn-cs"/>
              </a:rPr>
              <a:t>(d</a:t>
            </a:r>
            <a:r>
              <a:rPr lang="id-ID" sz="1400" b="1" dirty="0">
                <a:solidFill>
                  <a:srgbClr val="FFFF00"/>
                </a:solidFill>
                <a:latin typeface="+mn-lt"/>
                <a:cs typeface="+mn-cs"/>
              </a:rPr>
              <a:t>ana Tabbaru’)</a:t>
            </a:r>
            <a:endParaRPr lang="en-US" sz="1400" b="1" dirty="0">
              <a:solidFill>
                <a:srgbClr val="FFFF00"/>
              </a:solidFill>
              <a:latin typeface="+mn-lt"/>
              <a:cs typeface="+mn-cs"/>
            </a:endParaRPr>
          </a:p>
        </p:txBody>
      </p:sp>
      <p:pic>
        <p:nvPicPr>
          <p:cNvPr id="5" name="Picture 38" descr="j0233018"/>
          <p:cNvPicPr>
            <a:picLocks noChangeAspect="1" noChangeArrowheads="1"/>
          </p:cNvPicPr>
          <p:nvPr/>
        </p:nvPicPr>
        <p:blipFill>
          <a:blip r:embed="rId2"/>
          <a:srcRect/>
          <a:stretch>
            <a:fillRect/>
          </a:stretch>
        </p:blipFill>
        <p:spPr bwMode="auto">
          <a:xfrm>
            <a:off x="5943600" y="1600200"/>
            <a:ext cx="755650" cy="766763"/>
          </a:xfrm>
          <a:prstGeom prst="rect">
            <a:avLst/>
          </a:prstGeom>
          <a:noFill/>
          <a:ln w="9525">
            <a:noFill/>
            <a:miter lim="800000"/>
            <a:headEnd/>
            <a:tailEnd/>
          </a:ln>
        </p:spPr>
      </p:pic>
      <p:sp>
        <p:nvSpPr>
          <p:cNvPr id="6" name="Text Box 39"/>
          <p:cNvSpPr txBox="1">
            <a:spLocks noChangeArrowheads="1"/>
          </p:cNvSpPr>
          <p:nvPr/>
        </p:nvSpPr>
        <p:spPr bwMode="auto">
          <a:xfrm>
            <a:off x="6629400" y="1981200"/>
            <a:ext cx="2500313" cy="701675"/>
          </a:xfrm>
          <a:prstGeom prst="rect">
            <a:avLst/>
          </a:prstGeom>
          <a:noFill/>
          <a:ln w="9525">
            <a:noFill/>
            <a:miter lim="800000"/>
            <a:headEnd/>
            <a:tailEnd/>
          </a:ln>
        </p:spPr>
        <p:txBody>
          <a:bodyPr wrap="none">
            <a:spAutoFit/>
          </a:bodyPr>
          <a:lstStyle/>
          <a:p>
            <a:r>
              <a:rPr lang="en-US" sz="2000">
                <a:latin typeface="Calibri" pitchFamily="34" charset="0"/>
              </a:rPr>
              <a:t>Pemegang Amanah</a:t>
            </a:r>
          </a:p>
          <a:p>
            <a:r>
              <a:rPr lang="en-US" sz="2000">
                <a:latin typeface="Calibri" pitchFamily="34" charset="0"/>
              </a:rPr>
              <a:t>(Reasuransi Syariah)</a:t>
            </a:r>
          </a:p>
        </p:txBody>
      </p:sp>
      <p:sp>
        <p:nvSpPr>
          <p:cNvPr id="7" name="Text Box 42"/>
          <p:cNvSpPr txBox="1">
            <a:spLocks noChangeArrowheads="1"/>
          </p:cNvSpPr>
          <p:nvPr/>
        </p:nvSpPr>
        <p:spPr bwMode="auto">
          <a:xfrm rot="275267">
            <a:off x="5022850" y="1608138"/>
            <a:ext cx="938213" cy="581025"/>
          </a:xfrm>
          <a:prstGeom prst="rect">
            <a:avLst/>
          </a:prstGeom>
          <a:noFill/>
          <a:ln w="9525">
            <a:noFill/>
            <a:miter lim="800000"/>
            <a:headEnd/>
            <a:tailEnd/>
          </a:ln>
        </p:spPr>
        <p:txBody>
          <a:bodyPr wrap="none">
            <a:spAutoFit/>
          </a:bodyPr>
          <a:lstStyle/>
          <a:p>
            <a:r>
              <a:rPr lang="en-US" sz="1600">
                <a:solidFill>
                  <a:srgbClr val="C10B3B"/>
                </a:solidFill>
                <a:latin typeface="Calibri" pitchFamily="34" charset="0"/>
              </a:rPr>
              <a:t>Manfaat</a:t>
            </a:r>
          </a:p>
          <a:p>
            <a:r>
              <a:rPr lang="en-US" sz="1600">
                <a:solidFill>
                  <a:srgbClr val="C10B3B"/>
                </a:solidFill>
                <a:latin typeface="Calibri" pitchFamily="34" charset="0"/>
              </a:rPr>
              <a:t>Asuransi</a:t>
            </a:r>
          </a:p>
        </p:txBody>
      </p:sp>
      <p:pic>
        <p:nvPicPr>
          <p:cNvPr id="8" name="Picture 43" descr="j0233018"/>
          <p:cNvPicPr>
            <a:picLocks noChangeAspect="1" noChangeArrowheads="1"/>
          </p:cNvPicPr>
          <p:nvPr/>
        </p:nvPicPr>
        <p:blipFill>
          <a:blip r:embed="rId2"/>
          <a:srcRect/>
          <a:stretch>
            <a:fillRect/>
          </a:stretch>
        </p:blipFill>
        <p:spPr>
          <a:xfrm>
            <a:off x="7696200" y="609600"/>
            <a:ext cx="949325" cy="963613"/>
          </a:xfrm>
          <a:prstGeom prst="rect">
            <a:avLst/>
          </a:prstGeom>
        </p:spPr>
      </p:pic>
      <p:sp>
        <p:nvSpPr>
          <p:cNvPr id="9" name="Slide Number Placeholder 45"/>
          <p:cNvSpPr>
            <a:spLocks noGrp="1"/>
          </p:cNvSpPr>
          <p:nvPr>
            <p:ph type="sldNum" sz="quarter" idx="12"/>
          </p:nvPr>
        </p:nvSpPr>
        <p:spPr>
          <a:xfrm>
            <a:off x="6553200" y="6356350"/>
            <a:ext cx="2133600" cy="365125"/>
          </a:xfrm>
        </p:spPr>
        <p:txBody>
          <a:bodyPr/>
          <a:lstStyle/>
          <a:p>
            <a:pPr>
              <a:defRPr/>
            </a:pPr>
            <a:fld id="{15CBD260-0533-444D-ABA0-B960567199ED}" type="slidenum">
              <a:rPr lang="en-US" smtClean="0"/>
              <a:pPr>
                <a:defRPr/>
              </a:pPr>
              <a:t>20</a:t>
            </a:fld>
            <a:endParaRPr lang="en-US" smtClean="0"/>
          </a:p>
        </p:txBody>
      </p:sp>
      <p:sp>
        <p:nvSpPr>
          <p:cNvPr id="10" name="Text Box 44"/>
          <p:cNvSpPr txBox="1">
            <a:spLocks noChangeArrowheads="1"/>
          </p:cNvSpPr>
          <p:nvPr/>
        </p:nvSpPr>
        <p:spPr bwMode="auto">
          <a:xfrm>
            <a:off x="5500688" y="584200"/>
            <a:ext cx="2351087" cy="701675"/>
          </a:xfrm>
          <a:prstGeom prst="rect">
            <a:avLst/>
          </a:prstGeom>
          <a:noFill/>
          <a:ln w="9525">
            <a:noFill/>
            <a:miter lim="800000"/>
            <a:headEnd/>
            <a:tailEnd/>
          </a:ln>
        </p:spPr>
        <p:txBody>
          <a:bodyPr wrap="none">
            <a:spAutoFit/>
          </a:bodyPr>
          <a:lstStyle/>
          <a:p>
            <a:r>
              <a:rPr lang="en-US" sz="2000">
                <a:latin typeface="Calibri" pitchFamily="34" charset="0"/>
              </a:rPr>
              <a:t>Pemegang Amanah</a:t>
            </a:r>
          </a:p>
          <a:p>
            <a:r>
              <a:rPr lang="en-US" sz="2000">
                <a:latin typeface="Calibri" pitchFamily="34" charset="0"/>
              </a:rPr>
              <a:t>(Retrosesi)</a:t>
            </a:r>
          </a:p>
        </p:txBody>
      </p:sp>
      <p:sp>
        <p:nvSpPr>
          <p:cNvPr id="11" name="Line 45"/>
          <p:cNvSpPr>
            <a:spLocks noChangeShapeType="1"/>
          </p:cNvSpPr>
          <p:nvPr/>
        </p:nvSpPr>
        <p:spPr bwMode="auto">
          <a:xfrm flipV="1">
            <a:off x="6781800" y="1219200"/>
            <a:ext cx="762000" cy="457200"/>
          </a:xfrm>
          <a:prstGeom prst="line">
            <a:avLst/>
          </a:prstGeom>
          <a:noFill/>
          <a:ln w="9525">
            <a:solidFill>
              <a:schemeClr val="tx1"/>
            </a:solidFill>
            <a:round/>
            <a:headEnd/>
            <a:tailEnd type="triangle" w="med" len="med"/>
          </a:ln>
        </p:spPr>
        <p:txBody>
          <a:bodyPr wrap="none"/>
          <a:lstStyle/>
          <a:p>
            <a:endParaRPr lang="id-ID"/>
          </a:p>
        </p:txBody>
      </p:sp>
      <p:cxnSp>
        <p:nvCxnSpPr>
          <p:cNvPr id="12" name="Straight Arrow Connector 11"/>
          <p:cNvCxnSpPr>
            <a:cxnSpLocks noChangeShapeType="1"/>
          </p:cNvCxnSpPr>
          <p:nvPr/>
        </p:nvCxnSpPr>
        <p:spPr bwMode="auto">
          <a:xfrm flipV="1">
            <a:off x="3714750" y="2928938"/>
            <a:ext cx="1500188" cy="1143000"/>
          </a:xfrm>
          <a:prstGeom prst="straightConnector1">
            <a:avLst/>
          </a:prstGeom>
          <a:noFill/>
          <a:ln w="12700" cap="sq" algn="ctr">
            <a:solidFill>
              <a:schemeClr val="tx1"/>
            </a:solidFill>
            <a:round/>
            <a:headEnd type="arrow" w="med" len="med"/>
            <a:tailEnd type="arrow" w="med" len="med"/>
          </a:ln>
        </p:spPr>
      </p:cxnSp>
      <p:cxnSp>
        <p:nvCxnSpPr>
          <p:cNvPr id="13" name="Straight Arrow Connector 12"/>
          <p:cNvCxnSpPr>
            <a:cxnSpLocks noChangeShapeType="1"/>
          </p:cNvCxnSpPr>
          <p:nvPr/>
        </p:nvCxnSpPr>
        <p:spPr bwMode="auto">
          <a:xfrm rot="16200000" flipH="1">
            <a:off x="6286500" y="3500438"/>
            <a:ext cx="1000125" cy="428625"/>
          </a:xfrm>
          <a:prstGeom prst="straightConnector1">
            <a:avLst/>
          </a:prstGeom>
          <a:noFill/>
          <a:ln w="12700" cap="sq" algn="ctr">
            <a:solidFill>
              <a:schemeClr val="tx1"/>
            </a:solidFill>
            <a:round/>
            <a:headEnd type="arrow" w="med" len="med"/>
            <a:tailEnd type="arrow" w="med" len="med"/>
          </a:ln>
        </p:spPr>
      </p:cxnSp>
      <p:sp>
        <p:nvSpPr>
          <p:cNvPr id="14" name="Text Box 34"/>
          <p:cNvSpPr txBox="1">
            <a:spLocks noChangeArrowheads="1"/>
          </p:cNvSpPr>
          <p:nvPr/>
        </p:nvSpPr>
        <p:spPr bwMode="auto">
          <a:xfrm>
            <a:off x="4143372" y="3429000"/>
            <a:ext cx="970137" cy="307777"/>
          </a:xfrm>
          <a:prstGeom prst="rect">
            <a:avLst/>
          </a:prstGeom>
          <a:noFill/>
          <a:ln w="9525">
            <a:noFill/>
            <a:miter lim="800000"/>
            <a:headEnd/>
            <a:tailEnd/>
          </a:ln>
        </p:spPr>
        <p:txBody>
          <a:bodyPr wrap="none">
            <a:spAutoFit/>
          </a:bodyPr>
          <a:lstStyle/>
          <a:p>
            <a:r>
              <a:rPr lang="en-US" sz="1400" b="1" dirty="0" smtClean="0">
                <a:solidFill>
                  <a:srgbClr val="1DC00C"/>
                </a:solidFill>
              </a:rPr>
              <a:t>(</a:t>
            </a:r>
            <a:r>
              <a:rPr lang="id-ID" sz="1400" b="1" dirty="0" smtClean="0">
                <a:solidFill>
                  <a:srgbClr val="1DC00C"/>
                </a:solidFill>
              </a:rPr>
              <a:t>tabarru</a:t>
            </a:r>
            <a:r>
              <a:rPr lang="id-ID" sz="1400" b="1" dirty="0">
                <a:solidFill>
                  <a:srgbClr val="1DC00C"/>
                </a:solidFill>
              </a:rPr>
              <a:t>’</a:t>
            </a:r>
            <a:r>
              <a:rPr lang="en-US" sz="1400" b="1" dirty="0">
                <a:solidFill>
                  <a:srgbClr val="1DC00C"/>
                </a:solidFill>
              </a:rPr>
              <a:t>)</a:t>
            </a:r>
          </a:p>
        </p:txBody>
      </p:sp>
      <p:sp>
        <p:nvSpPr>
          <p:cNvPr id="15" name="Text Box 34"/>
          <p:cNvSpPr txBox="1">
            <a:spLocks noChangeArrowheads="1"/>
          </p:cNvSpPr>
          <p:nvPr/>
        </p:nvSpPr>
        <p:spPr bwMode="auto">
          <a:xfrm>
            <a:off x="6072198" y="3571876"/>
            <a:ext cx="859531" cy="276999"/>
          </a:xfrm>
          <a:prstGeom prst="rect">
            <a:avLst/>
          </a:prstGeom>
          <a:noFill/>
          <a:ln w="9525">
            <a:noFill/>
            <a:miter lim="800000"/>
            <a:headEnd/>
            <a:tailEnd/>
          </a:ln>
        </p:spPr>
        <p:txBody>
          <a:bodyPr wrap="none">
            <a:spAutoFit/>
          </a:bodyPr>
          <a:lstStyle/>
          <a:p>
            <a:r>
              <a:rPr lang="en-US" sz="1200" b="1" dirty="0" smtClean="0">
                <a:solidFill>
                  <a:srgbClr val="1DC00C"/>
                </a:solidFill>
              </a:rPr>
              <a:t>(</a:t>
            </a:r>
            <a:r>
              <a:rPr lang="id-ID" sz="1200" b="1" dirty="0" smtClean="0">
                <a:solidFill>
                  <a:srgbClr val="1DC00C"/>
                </a:solidFill>
              </a:rPr>
              <a:t>tabarru</a:t>
            </a:r>
            <a:r>
              <a:rPr lang="id-ID" sz="1200" b="1" dirty="0">
                <a:solidFill>
                  <a:srgbClr val="1DC00C"/>
                </a:solidFill>
              </a:rPr>
              <a:t>’</a:t>
            </a:r>
            <a:r>
              <a:rPr lang="en-US" sz="1200" b="1" dirty="0">
                <a:solidFill>
                  <a:srgbClr val="1DC00C"/>
                </a:solidFill>
              </a:rPr>
              <a:t>)</a:t>
            </a:r>
          </a:p>
        </p:txBody>
      </p:sp>
      <p:grpSp>
        <p:nvGrpSpPr>
          <p:cNvPr id="16" name="Group 17"/>
          <p:cNvGrpSpPr/>
          <p:nvPr/>
        </p:nvGrpSpPr>
        <p:grpSpPr>
          <a:xfrm>
            <a:off x="357158" y="857231"/>
            <a:ext cx="4572032" cy="1643075"/>
            <a:chOff x="0" y="281039"/>
            <a:chExt cx="8215370" cy="1077108"/>
          </a:xfrm>
          <a:scene3d>
            <a:camera prst="orthographicFront"/>
            <a:lightRig rig="threePt" dir="t">
              <a:rot lat="0" lon="0" rev="7500000"/>
            </a:lightRig>
          </a:scene3d>
        </p:grpSpPr>
        <p:sp>
          <p:nvSpPr>
            <p:cNvPr id="17" name="Rounded Rectangle 16"/>
            <p:cNvSpPr/>
            <p:nvPr/>
          </p:nvSpPr>
          <p:spPr>
            <a:xfrm>
              <a:off x="0" y="281039"/>
              <a:ext cx="8215370" cy="1077108"/>
            </a:xfrm>
            <a:prstGeom prst="roundRect">
              <a:avLst/>
            </a:prstGeom>
            <a:sp3d prstMaterial="plastic">
              <a:bevelT w="127000" h="25400" prst="relaxedInset"/>
            </a:sp3d>
          </p:spPr>
          <p:style>
            <a:lnRef idx="3">
              <a:schemeClr val="lt1"/>
            </a:lnRef>
            <a:fillRef idx="1">
              <a:schemeClr val="accent6"/>
            </a:fillRef>
            <a:effectRef idx="1">
              <a:schemeClr val="accent6"/>
            </a:effectRef>
            <a:fontRef idx="minor">
              <a:schemeClr val="lt1"/>
            </a:fontRef>
          </p:style>
        </p:sp>
        <p:sp>
          <p:nvSpPr>
            <p:cNvPr id="18" name="Rounded Rectangle 4"/>
            <p:cNvSpPr/>
            <p:nvPr/>
          </p:nvSpPr>
          <p:spPr>
            <a:xfrm>
              <a:off x="52580" y="339369"/>
              <a:ext cx="8110210" cy="971948"/>
            </a:xfrm>
            <a:prstGeom prst="rect">
              <a:avLst/>
            </a:prstGeom>
            <a:sp3d/>
          </p:spPr>
          <p:style>
            <a:lnRef idx="0">
              <a:scrgbClr r="0" g="0" b="0"/>
            </a:lnRef>
            <a:fillRef idx="0">
              <a:scrgbClr r="0" g="0" b="0"/>
            </a:fillRef>
            <a:effectRef idx="0">
              <a:scrgbClr r="0" g="0" b="0"/>
            </a:effectRef>
            <a:fontRef idx="minor">
              <a:schemeClr val="lt1"/>
            </a:fontRef>
          </p:style>
          <p:txBody>
            <a:bodyPr lIns="106680" tIns="106680" rIns="106680" bIns="106680" spcCol="1270" anchor="ctr"/>
            <a:lstStyle/>
            <a:p>
              <a:pPr algn="ctr" defTabSz="1244600" fontAlgn="auto">
                <a:lnSpc>
                  <a:spcPct val="90000"/>
                </a:lnSpc>
                <a:spcAft>
                  <a:spcPct val="35000"/>
                </a:spcAft>
                <a:defRPr/>
              </a:pPr>
              <a:r>
                <a:rPr lang="en-US" sz="2800" b="1" dirty="0"/>
                <a:t>PENGELOLAAN RESIKO</a:t>
              </a:r>
              <a:endParaRPr lang="id-ID" sz="2800" b="1" dirty="0"/>
            </a:p>
            <a:p>
              <a:pPr algn="ctr" defTabSz="1244600" fontAlgn="auto">
                <a:lnSpc>
                  <a:spcPct val="90000"/>
                </a:lnSpc>
                <a:spcAft>
                  <a:spcPct val="35000"/>
                </a:spcAft>
                <a:defRPr/>
              </a:pPr>
              <a:r>
                <a:rPr lang="id-ID" sz="2800" b="1" dirty="0"/>
                <a:t>(</a:t>
              </a:r>
              <a:r>
                <a:rPr lang="en-US" sz="2800" b="1" dirty="0" err="1"/>
                <a:t>Asuransi</a:t>
              </a:r>
              <a:r>
                <a:rPr lang="en-US" sz="2800" b="1" dirty="0"/>
                <a:t> </a:t>
              </a:r>
              <a:r>
                <a:rPr lang="id-ID" sz="2800" b="1" dirty="0"/>
                <a:t> Syariah – </a:t>
              </a:r>
            </a:p>
            <a:p>
              <a:pPr algn="ctr" defTabSz="1244600" fontAlgn="auto">
                <a:lnSpc>
                  <a:spcPct val="90000"/>
                </a:lnSpc>
                <a:spcAft>
                  <a:spcPct val="35000"/>
                </a:spcAft>
                <a:defRPr/>
              </a:pPr>
              <a:r>
                <a:rPr lang="id-ID" sz="2800" b="1" i="1" dirty="0"/>
                <a:t>Risk Sharing</a:t>
              </a:r>
              <a:r>
                <a:rPr lang="id-ID" sz="2800" b="1" dirty="0"/>
                <a:t>)</a:t>
              </a:r>
              <a:endParaRPr lang="id-ID" sz="2800" dirty="0"/>
            </a:p>
          </p:txBody>
        </p:sp>
      </p:grpSp>
      <p:cxnSp>
        <p:nvCxnSpPr>
          <p:cNvPr id="19" name="Straight Arrow Connector 18"/>
          <p:cNvCxnSpPr/>
          <p:nvPr/>
        </p:nvCxnSpPr>
        <p:spPr>
          <a:xfrm rot="16200000" flipV="1">
            <a:off x="6500826" y="2786058"/>
            <a:ext cx="1785950" cy="9286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3071802" y="2214554"/>
            <a:ext cx="2000264" cy="19288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Text Box 34"/>
          <p:cNvSpPr txBox="1">
            <a:spLocks noChangeArrowheads="1"/>
          </p:cNvSpPr>
          <p:nvPr/>
        </p:nvSpPr>
        <p:spPr bwMode="auto">
          <a:xfrm>
            <a:off x="3214678" y="2928934"/>
            <a:ext cx="761747" cy="307777"/>
          </a:xfrm>
          <a:prstGeom prst="rect">
            <a:avLst/>
          </a:prstGeom>
          <a:noFill/>
          <a:ln w="9525">
            <a:noFill/>
            <a:miter lim="800000"/>
            <a:headEnd/>
            <a:tailEnd/>
          </a:ln>
        </p:spPr>
        <p:txBody>
          <a:bodyPr wrap="none">
            <a:spAutoFit/>
          </a:bodyPr>
          <a:lstStyle/>
          <a:p>
            <a:r>
              <a:rPr lang="en-US" sz="1400" b="1" dirty="0" smtClean="0">
                <a:solidFill>
                  <a:srgbClr val="1DC00C"/>
                </a:solidFill>
              </a:rPr>
              <a:t>(</a:t>
            </a:r>
            <a:r>
              <a:rPr lang="en-US" sz="1400" b="1" dirty="0" err="1" smtClean="0">
                <a:solidFill>
                  <a:srgbClr val="1DC00C"/>
                </a:solidFill>
              </a:rPr>
              <a:t>Ujrah</a:t>
            </a:r>
            <a:r>
              <a:rPr lang="en-US" sz="1400" b="1" dirty="0" smtClean="0">
                <a:solidFill>
                  <a:srgbClr val="1DC00C"/>
                </a:solidFill>
              </a:rPr>
              <a:t>)</a:t>
            </a:r>
            <a:endParaRPr lang="en-US" sz="1400" b="1" dirty="0">
              <a:solidFill>
                <a:srgbClr val="1DC00C"/>
              </a:solidFill>
            </a:endParaRPr>
          </a:p>
        </p:txBody>
      </p:sp>
      <p:sp>
        <p:nvSpPr>
          <p:cNvPr id="22" name="Text Box 34"/>
          <p:cNvSpPr txBox="1">
            <a:spLocks noChangeArrowheads="1"/>
          </p:cNvSpPr>
          <p:nvPr/>
        </p:nvSpPr>
        <p:spPr bwMode="auto">
          <a:xfrm>
            <a:off x="7215206" y="3357562"/>
            <a:ext cx="761747" cy="307777"/>
          </a:xfrm>
          <a:prstGeom prst="rect">
            <a:avLst/>
          </a:prstGeom>
          <a:noFill/>
          <a:ln w="9525">
            <a:noFill/>
            <a:miter lim="800000"/>
            <a:headEnd/>
            <a:tailEnd/>
          </a:ln>
        </p:spPr>
        <p:txBody>
          <a:bodyPr wrap="none">
            <a:spAutoFit/>
          </a:bodyPr>
          <a:lstStyle/>
          <a:p>
            <a:r>
              <a:rPr lang="en-US" sz="1400" b="1" dirty="0" smtClean="0">
                <a:solidFill>
                  <a:srgbClr val="1DC00C"/>
                </a:solidFill>
              </a:rPr>
              <a:t>(</a:t>
            </a:r>
            <a:r>
              <a:rPr lang="en-US" sz="1400" b="1" dirty="0" err="1" smtClean="0">
                <a:solidFill>
                  <a:srgbClr val="1DC00C"/>
                </a:solidFill>
              </a:rPr>
              <a:t>Ujrah</a:t>
            </a:r>
            <a:r>
              <a:rPr lang="en-US" sz="1400" b="1" dirty="0" smtClean="0">
                <a:solidFill>
                  <a:srgbClr val="1DC00C"/>
                </a:solidFill>
              </a:rPr>
              <a:t>)</a:t>
            </a:r>
            <a:endParaRPr lang="en-US" sz="1400" b="1" dirty="0">
              <a:solidFill>
                <a:srgbClr val="1DC00C"/>
              </a:solidFill>
            </a:endParaRPr>
          </a:p>
        </p:txBody>
      </p:sp>
      <p:pic>
        <p:nvPicPr>
          <p:cNvPr id="23" name="Picture 2"/>
          <p:cNvPicPr>
            <a:picLocks noChangeAspect="1" noChangeArrowheads="1"/>
          </p:cNvPicPr>
          <p:nvPr/>
        </p:nvPicPr>
        <p:blipFill>
          <a:blip r:embed="rId3"/>
          <a:srcRect/>
          <a:stretch>
            <a:fillRect/>
          </a:stretch>
        </p:blipFill>
        <p:spPr bwMode="auto">
          <a:xfrm>
            <a:off x="1214414" y="4143380"/>
            <a:ext cx="2428891" cy="2121206"/>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24" name="Picture 2"/>
          <p:cNvPicPr>
            <a:picLocks noChangeAspect="1" noChangeArrowheads="1"/>
          </p:cNvPicPr>
          <p:nvPr/>
        </p:nvPicPr>
        <p:blipFill>
          <a:blip r:embed="rId3"/>
          <a:srcRect/>
          <a:stretch>
            <a:fillRect/>
          </a:stretch>
        </p:blipFill>
        <p:spPr bwMode="auto">
          <a:xfrm>
            <a:off x="6143636" y="4214818"/>
            <a:ext cx="2428891" cy="2121206"/>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20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20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2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2000"/>
                                        <p:tgtEl>
                                          <p:spTgt spid="4"/>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2000"/>
                                        <p:tgtEl>
                                          <p:spTgt spid="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2000"/>
                                        <p:tgtEl>
                                          <p:spTgt spid="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20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2000"/>
                                        <p:tgtEl>
                                          <p:spTgt spid="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2000"/>
                                        <p:tgtEl>
                                          <p:spTgt spid="1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2000"/>
                                        <p:tgtEl>
                                          <p:spTgt spid="1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2000"/>
                                        <p:tgtEl>
                                          <p:spTgt spid="2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1" grpId="0" animBg="1"/>
      <p:bldP spid="14" grpId="0"/>
      <p:bldP spid="15" grpId="0"/>
      <p:bldP spid="21"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4" name="Rectangle 16"/>
          <p:cNvSpPr>
            <a:spLocks noChangeArrowheads="1"/>
          </p:cNvSpPr>
          <p:nvPr/>
        </p:nvSpPr>
        <p:spPr bwMode="auto">
          <a:xfrm>
            <a:off x="609600" y="1905000"/>
            <a:ext cx="2962275" cy="685800"/>
          </a:xfrm>
          <a:prstGeom prst="rect">
            <a:avLst/>
          </a:prstGeom>
          <a:noFill/>
          <a:ln w="9525">
            <a:noFill/>
            <a:miter lim="800000"/>
            <a:headEnd/>
            <a:tailEnd/>
          </a:ln>
        </p:spPr>
        <p:txBody>
          <a:bodyPr anchor="b"/>
          <a:lstStyle/>
          <a:p>
            <a:r>
              <a:rPr lang="en-US" sz="2000" b="1">
                <a:solidFill>
                  <a:schemeClr val="tx2"/>
                </a:solidFill>
                <a:latin typeface="Calibri" pitchFamily="34" charset="0"/>
              </a:rPr>
              <a:t>Asuransi Konvensional</a:t>
            </a:r>
          </a:p>
          <a:p>
            <a:r>
              <a:rPr lang="en-US" sz="2000" b="1">
                <a:solidFill>
                  <a:schemeClr val="tx2"/>
                </a:solidFill>
                <a:latin typeface="Calibri" pitchFamily="34" charset="0"/>
              </a:rPr>
              <a:t>“Pengalihan Risiko” (transfer of risk)</a:t>
            </a:r>
          </a:p>
        </p:txBody>
      </p:sp>
      <p:grpSp>
        <p:nvGrpSpPr>
          <p:cNvPr id="2" name="Group 48"/>
          <p:cNvGrpSpPr>
            <a:grpSpLocks/>
          </p:cNvGrpSpPr>
          <p:nvPr/>
        </p:nvGrpSpPr>
        <p:grpSpPr bwMode="auto">
          <a:xfrm>
            <a:off x="533400" y="2895600"/>
            <a:ext cx="4075113" cy="3540125"/>
            <a:chOff x="324" y="2572"/>
            <a:chExt cx="2287" cy="1454"/>
          </a:xfrm>
        </p:grpSpPr>
        <p:pic>
          <p:nvPicPr>
            <p:cNvPr id="16394" name="Picture 5" descr="bd07153_"/>
            <p:cNvPicPr>
              <a:picLocks noChangeAspect="1" noChangeArrowheads="1"/>
            </p:cNvPicPr>
            <p:nvPr/>
          </p:nvPicPr>
          <p:blipFill>
            <a:blip r:embed="rId3"/>
            <a:srcRect/>
            <a:stretch>
              <a:fillRect/>
            </a:stretch>
          </p:blipFill>
          <p:spPr bwMode="auto">
            <a:xfrm>
              <a:off x="1464" y="2736"/>
              <a:ext cx="204" cy="475"/>
            </a:xfrm>
            <a:prstGeom prst="rect">
              <a:avLst/>
            </a:prstGeom>
            <a:noFill/>
            <a:ln w="9525">
              <a:noFill/>
              <a:miter lim="800000"/>
              <a:headEnd/>
              <a:tailEnd/>
            </a:ln>
          </p:spPr>
        </p:pic>
        <p:pic>
          <p:nvPicPr>
            <p:cNvPr id="16395" name="Picture 6" descr="pe01838_"/>
            <p:cNvPicPr>
              <a:picLocks noChangeAspect="1" noChangeArrowheads="1"/>
            </p:cNvPicPr>
            <p:nvPr/>
          </p:nvPicPr>
          <p:blipFill>
            <a:blip r:embed="rId4"/>
            <a:srcRect/>
            <a:stretch>
              <a:fillRect/>
            </a:stretch>
          </p:blipFill>
          <p:spPr bwMode="auto">
            <a:xfrm>
              <a:off x="753" y="3360"/>
              <a:ext cx="195" cy="396"/>
            </a:xfrm>
            <a:prstGeom prst="rect">
              <a:avLst/>
            </a:prstGeom>
            <a:noFill/>
            <a:ln w="9525">
              <a:noFill/>
              <a:miter lim="800000"/>
              <a:headEnd/>
              <a:tailEnd/>
            </a:ln>
          </p:spPr>
        </p:pic>
        <p:pic>
          <p:nvPicPr>
            <p:cNvPr id="16396" name="Picture 7" descr="pe01686_"/>
            <p:cNvPicPr>
              <a:picLocks noChangeAspect="1" noChangeArrowheads="1"/>
            </p:cNvPicPr>
            <p:nvPr/>
          </p:nvPicPr>
          <p:blipFill>
            <a:blip r:embed="rId5"/>
            <a:srcRect/>
            <a:stretch>
              <a:fillRect/>
            </a:stretch>
          </p:blipFill>
          <p:spPr bwMode="auto">
            <a:xfrm>
              <a:off x="378" y="2764"/>
              <a:ext cx="175" cy="404"/>
            </a:xfrm>
            <a:prstGeom prst="rect">
              <a:avLst/>
            </a:prstGeom>
            <a:noFill/>
            <a:ln w="9525">
              <a:noFill/>
              <a:miter lim="800000"/>
              <a:headEnd/>
              <a:tailEnd/>
            </a:ln>
          </p:spPr>
        </p:pic>
        <p:pic>
          <p:nvPicPr>
            <p:cNvPr id="16397" name="Picture 8" descr="pe01846_"/>
            <p:cNvPicPr>
              <a:picLocks noChangeAspect="1" noChangeArrowheads="1"/>
            </p:cNvPicPr>
            <p:nvPr/>
          </p:nvPicPr>
          <p:blipFill>
            <a:blip r:embed="rId6"/>
            <a:srcRect/>
            <a:stretch>
              <a:fillRect/>
            </a:stretch>
          </p:blipFill>
          <p:spPr bwMode="auto">
            <a:xfrm rot="10995301" flipV="1">
              <a:off x="1565" y="3456"/>
              <a:ext cx="247" cy="332"/>
            </a:xfrm>
            <a:prstGeom prst="rect">
              <a:avLst/>
            </a:prstGeom>
            <a:noFill/>
            <a:ln w="9525">
              <a:noFill/>
              <a:miter lim="800000"/>
              <a:headEnd/>
              <a:tailEnd/>
            </a:ln>
          </p:spPr>
        </p:pic>
        <p:sp>
          <p:nvSpPr>
            <p:cNvPr id="16398" name="Line 9"/>
            <p:cNvSpPr>
              <a:spLocks noChangeShapeType="1"/>
            </p:cNvSpPr>
            <p:nvPr/>
          </p:nvSpPr>
          <p:spPr bwMode="auto">
            <a:xfrm flipV="1">
              <a:off x="1152" y="3120"/>
              <a:ext cx="276" cy="288"/>
            </a:xfrm>
            <a:prstGeom prst="line">
              <a:avLst/>
            </a:prstGeom>
            <a:noFill/>
            <a:ln w="9525">
              <a:solidFill>
                <a:schemeClr val="tx1"/>
              </a:solidFill>
              <a:miter lim="800000"/>
              <a:headEnd type="triangle" w="med" len="med"/>
              <a:tailEnd type="triangle" w="med" len="med"/>
            </a:ln>
          </p:spPr>
          <p:txBody>
            <a:bodyPr wrap="none"/>
            <a:lstStyle/>
            <a:p>
              <a:endParaRPr lang="id-ID"/>
            </a:p>
          </p:txBody>
        </p:sp>
        <p:sp>
          <p:nvSpPr>
            <p:cNvPr id="16399" name="Line 10"/>
            <p:cNvSpPr>
              <a:spLocks noChangeShapeType="1"/>
            </p:cNvSpPr>
            <p:nvPr/>
          </p:nvSpPr>
          <p:spPr bwMode="auto">
            <a:xfrm>
              <a:off x="1140" y="2880"/>
              <a:ext cx="209" cy="162"/>
            </a:xfrm>
            <a:prstGeom prst="line">
              <a:avLst/>
            </a:prstGeom>
            <a:noFill/>
            <a:ln w="9525">
              <a:solidFill>
                <a:schemeClr val="tx1"/>
              </a:solidFill>
              <a:miter lim="800000"/>
              <a:headEnd type="triangle" w="med" len="med"/>
              <a:tailEnd type="triangle" w="med" len="med"/>
            </a:ln>
          </p:spPr>
          <p:txBody>
            <a:bodyPr wrap="none"/>
            <a:lstStyle/>
            <a:p>
              <a:endParaRPr lang="id-ID"/>
            </a:p>
          </p:txBody>
        </p:sp>
        <p:sp>
          <p:nvSpPr>
            <p:cNvPr id="16400" name="Line 11"/>
            <p:cNvSpPr>
              <a:spLocks noChangeShapeType="1"/>
            </p:cNvSpPr>
            <p:nvPr/>
          </p:nvSpPr>
          <p:spPr bwMode="auto">
            <a:xfrm flipH="1" flipV="1">
              <a:off x="1620" y="3168"/>
              <a:ext cx="48" cy="336"/>
            </a:xfrm>
            <a:prstGeom prst="line">
              <a:avLst/>
            </a:prstGeom>
            <a:noFill/>
            <a:ln w="9525">
              <a:solidFill>
                <a:schemeClr val="tx1"/>
              </a:solidFill>
              <a:miter lim="800000"/>
              <a:headEnd type="triangle" w="med" len="med"/>
              <a:tailEnd type="triangle" w="med" len="med"/>
            </a:ln>
          </p:spPr>
          <p:txBody>
            <a:bodyPr wrap="none"/>
            <a:lstStyle/>
            <a:p>
              <a:endParaRPr lang="id-ID"/>
            </a:p>
          </p:txBody>
        </p:sp>
        <p:sp>
          <p:nvSpPr>
            <p:cNvPr id="16401" name="Text Box 12"/>
            <p:cNvSpPr txBox="1">
              <a:spLocks noChangeArrowheads="1"/>
            </p:cNvSpPr>
            <p:nvPr/>
          </p:nvSpPr>
          <p:spPr bwMode="auto">
            <a:xfrm>
              <a:off x="1572" y="3752"/>
              <a:ext cx="842" cy="125"/>
            </a:xfrm>
            <a:prstGeom prst="rect">
              <a:avLst/>
            </a:prstGeom>
            <a:noFill/>
            <a:ln w="9525">
              <a:noFill/>
              <a:miter lim="800000"/>
              <a:headEnd/>
              <a:tailEnd/>
            </a:ln>
          </p:spPr>
          <p:txBody>
            <a:bodyPr wrap="none">
              <a:spAutoFit/>
            </a:bodyPr>
            <a:lstStyle/>
            <a:p>
              <a:r>
                <a:rPr lang="en-US" sz="1400" b="1">
                  <a:latin typeface="Calibri" pitchFamily="34" charset="0"/>
                </a:rPr>
                <a:t>Tertanggung 2</a:t>
              </a:r>
            </a:p>
          </p:txBody>
        </p:sp>
        <p:sp>
          <p:nvSpPr>
            <p:cNvPr id="16402" name="Text Box 13"/>
            <p:cNvSpPr txBox="1">
              <a:spLocks noChangeArrowheads="1"/>
            </p:cNvSpPr>
            <p:nvPr/>
          </p:nvSpPr>
          <p:spPr bwMode="auto">
            <a:xfrm>
              <a:off x="324" y="2620"/>
              <a:ext cx="991" cy="151"/>
            </a:xfrm>
            <a:prstGeom prst="rect">
              <a:avLst/>
            </a:prstGeom>
            <a:noFill/>
            <a:ln w="9525">
              <a:noFill/>
              <a:miter lim="800000"/>
              <a:headEnd/>
              <a:tailEnd/>
            </a:ln>
          </p:spPr>
          <p:txBody>
            <a:bodyPr>
              <a:spAutoFit/>
            </a:bodyPr>
            <a:lstStyle/>
            <a:p>
              <a:r>
                <a:rPr lang="en-US" sz="1400" b="1">
                  <a:latin typeface="Calibri" pitchFamily="34" charset="0"/>
                </a:rPr>
                <a:t>Tertanggung</a:t>
              </a:r>
              <a:r>
                <a:rPr lang="en-US">
                  <a:latin typeface="Calibri" pitchFamily="34" charset="0"/>
                </a:rPr>
                <a:t> ..</a:t>
              </a:r>
            </a:p>
          </p:txBody>
        </p:sp>
        <p:sp>
          <p:nvSpPr>
            <p:cNvPr id="16403" name="Text Box 14"/>
            <p:cNvSpPr txBox="1">
              <a:spLocks noChangeArrowheads="1"/>
            </p:cNvSpPr>
            <p:nvPr/>
          </p:nvSpPr>
          <p:spPr bwMode="auto">
            <a:xfrm>
              <a:off x="1668" y="2736"/>
              <a:ext cx="823" cy="239"/>
            </a:xfrm>
            <a:prstGeom prst="rect">
              <a:avLst/>
            </a:prstGeom>
            <a:noFill/>
            <a:ln w="9525">
              <a:noFill/>
              <a:miter lim="800000"/>
              <a:headEnd/>
              <a:tailEnd/>
            </a:ln>
          </p:spPr>
          <p:txBody>
            <a:bodyPr wrap="none">
              <a:spAutoFit/>
            </a:bodyPr>
            <a:lstStyle/>
            <a:p>
              <a:r>
                <a:rPr lang="en-US" sz="1600" b="1">
                  <a:latin typeface="Calibri" pitchFamily="34" charset="0"/>
                </a:rPr>
                <a:t>Penanggung</a:t>
              </a:r>
            </a:p>
            <a:p>
              <a:r>
                <a:rPr lang="en-US" sz="1600" b="1">
                  <a:latin typeface="Calibri" pitchFamily="34" charset="0"/>
                </a:rPr>
                <a:t>(asuransi)</a:t>
              </a:r>
            </a:p>
          </p:txBody>
        </p:sp>
        <p:sp>
          <p:nvSpPr>
            <p:cNvPr id="16404" name="Text Box 15"/>
            <p:cNvSpPr txBox="1">
              <a:spLocks noChangeArrowheads="1"/>
            </p:cNvSpPr>
            <p:nvPr/>
          </p:nvSpPr>
          <p:spPr bwMode="auto">
            <a:xfrm>
              <a:off x="372" y="3716"/>
              <a:ext cx="823" cy="113"/>
            </a:xfrm>
            <a:prstGeom prst="rect">
              <a:avLst/>
            </a:prstGeom>
            <a:noFill/>
            <a:ln w="9525">
              <a:noFill/>
              <a:miter lim="800000"/>
              <a:headEnd/>
              <a:tailEnd/>
            </a:ln>
          </p:spPr>
          <p:txBody>
            <a:bodyPr>
              <a:spAutoFit/>
            </a:bodyPr>
            <a:lstStyle/>
            <a:p>
              <a:r>
                <a:rPr lang="en-US" sz="1200" b="1">
                  <a:latin typeface="Calibri" pitchFamily="34" charset="0"/>
                </a:rPr>
                <a:t>Tertanggung 1</a:t>
              </a:r>
            </a:p>
          </p:txBody>
        </p:sp>
        <p:sp>
          <p:nvSpPr>
            <p:cNvPr id="16405" name="Text Box 18"/>
            <p:cNvSpPr txBox="1">
              <a:spLocks noChangeArrowheads="1"/>
            </p:cNvSpPr>
            <p:nvPr/>
          </p:nvSpPr>
          <p:spPr bwMode="auto">
            <a:xfrm>
              <a:off x="420" y="3888"/>
              <a:ext cx="593" cy="138"/>
            </a:xfrm>
            <a:prstGeom prst="rect">
              <a:avLst/>
            </a:prstGeom>
            <a:noFill/>
            <a:ln w="9525">
              <a:noFill/>
              <a:miter lim="800000"/>
              <a:headEnd/>
              <a:tailEnd/>
            </a:ln>
          </p:spPr>
          <p:txBody>
            <a:bodyPr wrap="none">
              <a:spAutoFit/>
            </a:bodyPr>
            <a:lstStyle/>
            <a:p>
              <a:r>
                <a:rPr lang="en-US" sz="1600" b="1" dirty="0">
                  <a:solidFill>
                    <a:srgbClr val="C10B3B"/>
                  </a:solidFill>
                </a:rPr>
                <a:t>(</a:t>
              </a:r>
              <a:r>
                <a:rPr lang="en-US" sz="1600" b="1" dirty="0" err="1">
                  <a:solidFill>
                    <a:srgbClr val="C10B3B"/>
                  </a:solidFill>
                </a:rPr>
                <a:t>Premi</a:t>
              </a:r>
              <a:r>
                <a:rPr lang="en-US" sz="1600" b="1" dirty="0">
                  <a:solidFill>
                    <a:srgbClr val="C10B3B"/>
                  </a:solidFill>
                </a:rPr>
                <a:t> 1)</a:t>
              </a:r>
            </a:p>
          </p:txBody>
        </p:sp>
        <p:sp>
          <p:nvSpPr>
            <p:cNvPr id="16406" name="Text Box 19"/>
            <p:cNvSpPr txBox="1">
              <a:spLocks noChangeArrowheads="1"/>
            </p:cNvSpPr>
            <p:nvPr/>
          </p:nvSpPr>
          <p:spPr bwMode="auto">
            <a:xfrm>
              <a:off x="1675" y="3888"/>
              <a:ext cx="592" cy="138"/>
            </a:xfrm>
            <a:prstGeom prst="rect">
              <a:avLst/>
            </a:prstGeom>
            <a:noFill/>
            <a:ln w="9525">
              <a:noFill/>
              <a:miter lim="800000"/>
              <a:headEnd/>
              <a:tailEnd/>
            </a:ln>
          </p:spPr>
          <p:txBody>
            <a:bodyPr wrap="none">
              <a:spAutoFit/>
            </a:bodyPr>
            <a:lstStyle/>
            <a:p>
              <a:r>
                <a:rPr lang="en-US" sz="1600" b="1">
                  <a:solidFill>
                    <a:srgbClr val="C10B3B"/>
                  </a:solidFill>
                </a:rPr>
                <a:t>(Premi 2)</a:t>
              </a:r>
            </a:p>
          </p:txBody>
        </p:sp>
        <p:sp>
          <p:nvSpPr>
            <p:cNvPr id="16407" name="Text Box 20"/>
            <p:cNvSpPr txBox="1">
              <a:spLocks noChangeArrowheads="1"/>
            </p:cNvSpPr>
            <p:nvPr/>
          </p:nvSpPr>
          <p:spPr bwMode="auto">
            <a:xfrm>
              <a:off x="516" y="2860"/>
              <a:ext cx="593" cy="138"/>
            </a:xfrm>
            <a:prstGeom prst="rect">
              <a:avLst/>
            </a:prstGeom>
            <a:noFill/>
            <a:ln w="9525">
              <a:noFill/>
              <a:miter lim="800000"/>
              <a:headEnd/>
              <a:tailEnd/>
            </a:ln>
          </p:spPr>
          <p:txBody>
            <a:bodyPr wrap="none">
              <a:spAutoFit/>
            </a:bodyPr>
            <a:lstStyle/>
            <a:p>
              <a:r>
                <a:rPr lang="en-US" sz="1600" b="1">
                  <a:solidFill>
                    <a:srgbClr val="C10B3B"/>
                  </a:solidFill>
                </a:rPr>
                <a:t>(Premi ..)</a:t>
              </a:r>
            </a:p>
          </p:txBody>
        </p:sp>
        <p:sp>
          <p:nvSpPr>
            <p:cNvPr id="16408" name="Text Box 24"/>
            <p:cNvSpPr txBox="1">
              <a:spLocks noChangeArrowheads="1"/>
            </p:cNvSpPr>
            <p:nvPr/>
          </p:nvSpPr>
          <p:spPr bwMode="auto">
            <a:xfrm>
              <a:off x="1268" y="2572"/>
              <a:ext cx="1343" cy="139"/>
            </a:xfrm>
            <a:prstGeom prst="rect">
              <a:avLst/>
            </a:prstGeom>
            <a:noFill/>
            <a:ln w="9525">
              <a:noFill/>
              <a:miter lim="800000"/>
              <a:headEnd/>
              <a:tailEnd/>
            </a:ln>
          </p:spPr>
          <p:txBody>
            <a:bodyPr wrap="none">
              <a:spAutoFit/>
            </a:bodyPr>
            <a:lstStyle/>
            <a:p>
              <a:r>
                <a:rPr lang="en-US" sz="1600" b="1">
                  <a:solidFill>
                    <a:srgbClr val="C10B3B"/>
                  </a:solidFill>
                </a:rPr>
                <a:t>(U</a:t>
              </a:r>
              <a:r>
                <a:rPr lang="id-ID" sz="1600" b="1">
                  <a:solidFill>
                    <a:srgbClr val="C10B3B"/>
                  </a:solidFill>
                </a:rPr>
                <a:t>ang </a:t>
              </a:r>
              <a:r>
                <a:rPr lang="en-US" sz="1600" b="1">
                  <a:solidFill>
                    <a:srgbClr val="C10B3B"/>
                  </a:solidFill>
                </a:rPr>
                <a:t>P</a:t>
              </a:r>
              <a:r>
                <a:rPr lang="id-ID" sz="1600" b="1">
                  <a:solidFill>
                    <a:srgbClr val="C10B3B"/>
                  </a:solidFill>
                </a:rPr>
                <a:t>ertanggungan</a:t>
              </a:r>
              <a:r>
                <a:rPr lang="en-US" sz="1600" b="1">
                  <a:solidFill>
                    <a:srgbClr val="C10B3B"/>
                  </a:solidFill>
                </a:rPr>
                <a:t>)</a:t>
              </a:r>
            </a:p>
          </p:txBody>
        </p:sp>
      </p:grpSp>
      <p:sp>
        <p:nvSpPr>
          <p:cNvPr id="7194" name="Rectangle 26"/>
          <p:cNvSpPr>
            <a:spLocks noChangeArrowheads="1"/>
          </p:cNvSpPr>
          <p:nvPr/>
        </p:nvSpPr>
        <p:spPr bwMode="auto">
          <a:xfrm>
            <a:off x="5486400" y="1885950"/>
            <a:ext cx="3276600" cy="685800"/>
          </a:xfrm>
          <a:prstGeom prst="rect">
            <a:avLst/>
          </a:prstGeom>
          <a:noFill/>
          <a:ln w="9525">
            <a:noFill/>
            <a:miter lim="800000"/>
            <a:headEnd/>
            <a:tailEnd/>
          </a:ln>
        </p:spPr>
        <p:txBody>
          <a:bodyPr anchor="b"/>
          <a:lstStyle/>
          <a:p>
            <a:pPr algn="r"/>
            <a:r>
              <a:rPr lang="en-US" sz="2000" b="1" dirty="0" err="1">
                <a:solidFill>
                  <a:schemeClr val="tx2"/>
                </a:solidFill>
                <a:latin typeface="Calibri" pitchFamily="34" charset="0"/>
              </a:rPr>
              <a:t>Asuransi</a:t>
            </a:r>
            <a:r>
              <a:rPr lang="en-US" sz="2000" b="1" dirty="0">
                <a:solidFill>
                  <a:schemeClr val="tx2"/>
                </a:solidFill>
                <a:latin typeface="Calibri" pitchFamily="34" charset="0"/>
              </a:rPr>
              <a:t> </a:t>
            </a:r>
            <a:r>
              <a:rPr lang="en-US" sz="2000" b="1" dirty="0" err="1">
                <a:solidFill>
                  <a:schemeClr val="tx2"/>
                </a:solidFill>
                <a:latin typeface="Calibri" pitchFamily="34" charset="0"/>
              </a:rPr>
              <a:t>Syariah</a:t>
            </a:r>
            <a:endParaRPr lang="en-US" sz="2000" b="1" dirty="0">
              <a:solidFill>
                <a:schemeClr val="tx2"/>
              </a:solidFill>
              <a:latin typeface="Calibri" pitchFamily="34" charset="0"/>
            </a:endParaRPr>
          </a:p>
          <a:p>
            <a:pPr algn="r"/>
            <a:r>
              <a:rPr lang="en-US" sz="2000" b="1" dirty="0">
                <a:solidFill>
                  <a:schemeClr val="tx2"/>
                </a:solidFill>
                <a:latin typeface="Calibri" pitchFamily="34" charset="0"/>
              </a:rPr>
              <a:t>“</a:t>
            </a:r>
            <a:r>
              <a:rPr lang="en-US" sz="2000" b="1" dirty="0" smtClean="0">
                <a:solidFill>
                  <a:schemeClr val="tx2"/>
                </a:solidFill>
                <a:latin typeface="Calibri" pitchFamily="34" charset="0"/>
              </a:rPr>
              <a:t>B</a:t>
            </a:r>
            <a:r>
              <a:rPr lang="id-ID" sz="2000" b="1" dirty="0" smtClean="0">
                <a:solidFill>
                  <a:schemeClr val="tx2"/>
                </a:solidFill>
                <a:latin typeface="Calibri" pitchFamily="34" charset="0"/>
              </a:rPr>
              <a:t>erb</a:t>
            </a:r>
            <a:r>
              <a:rPr lang="en-US" sz="2000" b="1" dirty="0" err="1" smtClean="0">
                <a:solidFill>
                  <a:schemeClr val="tx2"/>
                </a:solidFill>
                <a:latin typeface="Calibri" pitchFamily="34" charset="0"/>
              </a:rPr>
              <a:t>agi</a:t>
            </a:r>
            <a:r>
              <a:rPr lang="en-US" sz="2000" b="1" dirty="0" smtClean="0">
                <a:solidFill>
                  <a:schemeClr val="tx2"/>
                </a:solidFill>
                <a:latin typeface="Calibri" pitchFamily="34" charset="0"/>
              </a:rPr>
              <a:t> </a:t>
            </a:r>
            <a:r>
              <a:rPr lang="en-US" sz="2000" b="1" dirty="0" err="1">
                <a:solidFill>
                  <a:schemeClr val="tx2"/>
                </a:solidFill>
                <a:latin typeface="Calibri" pitchFamily="34" charset="0"/>
              </a:rPr>
              <a:t>Risiko</a:t>
            </a:r>
            <a:r>
              <a:rPr lang="en-US" sz="2000" b="1" dirty="0">
                <a:solidFill>
                  <a:schemeClr val="tx2"/>
                </a:solidFill>
                <a:latin typeface="Calibri" pitchFamily="34" charset="0"/>
              </a:rPr>
              <a:t>” </a:t>
            </a:r>
          </a:p>
          <a:p>
            <a:pPr algn="r"/>
            <a:r>
              <a:rPr lang="en-US" sz="2000" b="1" dirty="0">
                <a:solidFill>
                  <a:schemeClr val="tx2"/>
                </a:solidFill>
                <a:latin typeface="Calibri" pitchFamily="34" charset="0"/>
              </a:rPr>
              <a:t>(sharing of risk)</a:t>
            </a:r>
          </a:p>
        </p:txBody>
      </p:sp>
      <p:sp>
        <p:nvSpPr>
          <p:cNvPr id="7219" name="Line 51"/>
          <p:cNvSpPr>
            <a:spLocks noChangeShapeType="1"/>
          </p:cNvSpPr>
          <p:nvPr/>
        </p:nvSpPr>
        <p:spPr bwMode="auto">
          <a:xfrm>
            <a:off x="4667250" y="1600200"/>
            <a:ext cx="0" cy="4876800"/>
          </a:xfrm>
          <a:prstGeom prst="line">
            <a:avLst/>
          </a:prstGeom>
          <a:noFill/>
          <a:ln w="57150" cap="rnd">
            <a:solidFill>
              <a:schemeClr val="tx1"/>
            </a:solidFill>
            <a:prstDash val="sysDot"/>
            <a:round/>
            <a:headEnd/>
            <a:tailEnd/>
          </a:ln>
          <a:effectLst>
            <a:outerShdw dist="35921" dir="2700000" algn="ctr" rotWithShape="0">
              <a:schemeClr val="bg2"/>
            </a:outerShdw>
          </a:effectLst>
        </p:spPr>
        <p:txBody>
          <a:bodyPr wrap="none"/>
          <a:lstStyle/>
          <a:p>
            <a:pPr fontAlgn="auto">
              <a:spcBef>
                <a:spcPts val="0"/>
              </a:spcBef>
              <a:spcAft>
                <a:spcPts val="0"/>
              </a:spcAft>
              <a:defRPr/>
            </a:pPr>
            <a:endParaRPr lang="id-ID">
              <a:latin typeface="+mn-lt"/>
              <a:cs typeface="+mn-cs"/>
            </a:endParaRPr>
          </a:p>
        </p:txBody>
      </p:sp>
      <p:sp>
        <p:nvSpPr>
          <p:cNvPr id="50183" name="Slide Number Placeholder 37"/>
          <p:cNvSpPr>
            <a:spLocks noGrp="1"/>
          </p:cNvSpPr>
          <p:nvPr>
            <p:ph type="sldNum" sz="quarter" idx="12"/>
          </p:nvPr>
        </p:nvSpPr>
        <p:spPr/>
        <p:txBody>
          <a:bodyPr/>
          <a:lstStyle/>
          <a:p>
            <a:pPr>
              <a:defRPr/>
            </a:pPr>
            <a:fld id="{5009CC87-043D-44D5-8866-1B6DCC5BF7EE}" type="slidenum">
              <a:rPr lang="en-US"/>
              <a:pPr>
                <a:defRPr/>
              </a:pPr>
              <a:t>21</a:t>
            </a:fld>
            <a:endParaRPr lang="en-US"/>
          </a:p>
        </p:txBody>
      </p:sp>
      <p:grpSp>
        <p:nvGrpSpPr>
          <p:cNvPr id="3" name="Group 23"/>
          <p:cNvGrpSpPr/>
          <p:nvPr/>
        </p:nvGrpSpPr>
        <p:grpSpPr>
          <a:xfrm>
            <a:off x="500034" y="357166"/>
            <a:ext cx="8215370" cy="1077108"/>
            <a:chOff x="0" y="54"/>
            <a:chExt cx="8215370" cy="1077108"/>
          </a:xfrm>
          <a:scene3d>
            <a:camera prst="orthographicFront"/>
            <a:lightRig rig="threePt" dir="t">
              <a:rot lat="0" lon="0" rev="7500000"/>
            </a:lightRig>
          </a:scene3d>
        </p:grpSpPr>
        <p:sp>
          <p:nvSpPr>
            <p:cNvPr id="25" name="Rounded Rectangle 24"/>
            <p:cNvSpPr/>
            <p:nvPr/>
          </p:nvSpPr>
          <p:spPr>
            <a:xfrm>
              <a:off x="0" y="54"/>
              <a:ext cx="8215370" cy="1077108"/>
            </a:xfrm>
            <a:prstGeom prst="roundRect">
              <a:avLst/>
            </a:prstGeom>
            <a:sp3d prstMaterial="plastic">
              <a:bevelT w="127000" h="25400" prst="relaxedInset"/>
            </a:sp3d>
          </p:spPr>
          <p:style>
            <a:lnRef idx="3">
              <a:schemeClr val="lt1"/>
            </a:lnRef>
            <a:fillRef idx="1">
              <a:schemeClr val="accent6"/>
            </a:fillRef>
            <a:effectRef idx="1">
              <a:schemeClr val="accent6"/>
            </a:effectRef>
            <a:fontRef idx="minor">
              <a:schemeClr val="lt1"/>
            </a:fontRef>
          </p:style>
        </p:sp>
        <p:sp>
          <p:nvSpPr>
            <p:cNvPr id="26" name="Rounded Rectangle 4"/>
            <p:cNvSpPr/>
            <p:nvPr/>
          </p:nvSpPr>
          <p:spPr>
            <a:xfrm>
              <a:off x="52580" y="52634"/>
              <a:ext cx="8110210" cy="971948"/>
            </a:xfrm>
            <a:prstGeom prst="rect">
              <a:avLst/>
            </a:prstGeom>
            <a:sp3d/>
          </p:spPr>
          <p:style>
            <a:lnRef idx="0">
              <a:scrgbClr r="0" g="0" b="0"/>
            </a:lnRef>
            <a:fillRef idx="0">
              <a:scrgbClr r="0" g="0" b="0"/>
            </a:fillRef>
            <a:effectRef idx="0">
              <a:scrgbClr r="0" g="0" b="0"/>
            </a:effectRef>
            <a:fontRef idx="minor">
              <a:schemeClr val="lt1"/>
            </a:fontRef>
          </p:style>
          <p:txBody>
            <a:bodyPr lIns="106680" tIns="106680" rIns="106680" bIns="106680" spcCol="1270" anchor="ctr"/>
            <a:lstStyle/>
            <a:p>
              <a:pPr algn="ctr" defTabSz="1244600" fontAlgn="auto">
                <a:lnSpc>
                  <a:spcPct val="90000"/>
                </a:lnSpc>
                <a:spcAft>
                  <a:spcPct val="35000"/>
                </a:spcAft>
                <a:defRPr/>
              </a:pPr>
              <a:r>
                <a:rPr lang="en-US" sz="2800" b="1" dirty="0"/>
                <a:t>PENGELOLAAN RESIKO</a:t>
              </a:r>
              <a:endParaRPr lang="id-ID" sz="2800" b="1" dirty="0"/>
            </a:p>
          </p:txBody>
        </p:sp>
      </p:grpSp>
      <p:pic>
        <p:nvPicPr>
          <p:cNvPr id="27" name="Picture 2"/>
          <p:cNvPicPr>
            <a:picLocks noChangeAspect="1" noChangeArrowheads="1"/>
          </p:cNvPicPr>
          <p:nvPr/>
        </p:nvPicPr>
        <p:blipFill>
          <a:blip r:embed="rId7"/>
          <a:srcRect/>
          <a:stretch>
            <a:fillRect/>
          </a:stretch>
        </p:blipFill>
        <p:spPr bwMode="auto">
          <a:xfrm>
            <a:off x="4774854" y="2714620"/>
            <a:ext cx="4008211" cy="3500462"/>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8" name="TextBox 27"/>
          <p:cNvSpPr txBox="1"/>
          <p:nvPr/>
        </p:nvSpPr>
        <p:spPr>
          <a:xfrm>
            <a:off x="4714876" y="2500306"/>
            <a:ext cx="1467068" cy="369332"/>
          </a:xfrm>
          <a:prstGeom prst="rect">
            <a:avLst/>
          </a:prstGeom>
          <a:noFill/>
        </p:spPr>
        <p:txBody>
          <a:bodyPr wrap="none" rtlCol="0">
            <a:spAutoFit/>
          </a:bodyPr>
          <a:lstStyle/>
          <a:p>
            <a:r>
              <a:rPr lang="en-US" b="1" dirty="0" err="1" smtClean="0">
                <a:solidFill>
                  <a:srgbClr val="FF0000"/>
                </a:solidFill>
              </a:rPr>
              <a:t>Kontribusi</a:t>
            </a:r>
            <a:r>
              <a:rPr lang="en-US" b="1" dirty="0" smtClean="0">
                <a:solidFill>
                  <a:srgbClr val="FF0000"/>
                </a:solidFill>
              </a:rPr>
              <a:t>..</a:t>
            </a:r>
            <a:endParaRPr lang="en-US" b="1" dirty="0">
              <a:solidFill>
                <a:srgbClr val="FF0000"/>
              </a:solidFill>
            </a:endParaRPr>
          </a:p>
        </p:txBody>
      </p:sp>
      <p:sp>
        <p:nvSpPr>
          <p:cNvPr id="29" name="TextBox 28"/>
          <p:cNvSpPr txBox="1"/>
          <p:nvPr/>
        </p:nvSpPr>
        <p:spPr>
          <a:xfrm>
            <a:off x="4929190" y="6143644"/>
            <a:ext cx="1531188" cy="369332"/>
          </a:xfrm>
          <a:prstGeom prst="rect">
            <a:avLst/>
          </a:prstGeom>
          <a:noFill/>
        </p:spPr>
        <p:txBody>
          <a:bodyPr wrap="none" rtlCol="0">
            <a:spAutoFit/>
          </a:bodyPr>
          <a:lstStyle/>
          <a:p>
            <a:r>
              <a:rPr lang="en-US" b="1" dirty="0" err="1" smtClean="0">
                <a:solidFill>
                  <a:srgbClr val="FF0000"/>
                </a:solidFill>
              </a:rPr>
              <a:t>Kontribusi</a:t>
            </a:r>
            <a:r>
              <a:rPr lang="en-US" b="1" dirty="0" smtClean="0">
                <a:solidFill>
                  <a:srgbClr val="FF0000"/>
                </a:solidFill>
              </a:rPr>
              <a:t> 1</a:t>
            </a:r>
            <a:endParaRPr lang="en-US" b="1" dirty="0">
              <a:solidFill>
                <a:srgbClr val="FF0000"/>
              </a:solidFill>
            </a:endParaRPr>
          </a:p>
        </p:txBody>
      </p:sp>
      <p:sp>
        <p:nvSpPr>
          <p:cNvPr id="30" name="TextBox 29"/>
          <p:cNvSpPr txBox="1"/>
          <p:nvPr/>
        </p:nvSpPr>
        <p:spPr>
          <a:xfrm>
            <a:off x="7000892" y="6143644"/>
            <a:ext cx="1531188" cy="369332"/>
          </a:xfrm>
          <a:prstGeom prst="rect">
            <a:avLst/>
          </a:prstGeom>
          <a:noFill/>
        </p:spPr>
        <p:txBody>
          <a:bodyPr wrap="none" rtlCol="0">
            <a:spAutoFit/>
          </a:bodyPr>
          <a:lstStyle/>
          <a:p>
            <a:r>
              <a:rPr lang="en-US" b="1" dirty="0" err="1" smtClean="0">
                <a:solidFill>
                  <a:srgbClr val="FF0000"/>
                </a:solidFill>
              </a:rPr>
              <a:t>Kontribusi</a:t>
            </a:r>
            <a:r>
              <a:rPr lang="en-US" b="1" dirty="0" smtClean="0">
                <a:solidFill>
                  <a:srgbClr val="FF0000"/>
                </a:solidFill>
              </a:rPr>
              <a:t> 2</a:t>
            </a:r>
            <a:endParaRPr 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184"/>
                                        </p:tgtEl>
                                        <p:attrNameLst>
                                          <p:attrName>style.visibility</p:attrName>
                                        </p:attrNameLst>
                                      </p:cBhvr>
                                      <p:to>
                                        <p:strVal val="visible"/>
                                      </p:to>
                                    </p:set>
                                    <p:animEffect transition="in" filter="box(in)">
                                      <p:cBhvr>
                                        <p:cTn id="7" dur="500"/>
                                        <p:tgtEl>
                                          <p:spTgt spid="718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3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out)">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194"/>
                                        </p:tgtEl>
                                        <p:attrNameLst>
                                          <p:attrName>style.visibility</p:attrName>
                                        </p:attrNameLst>
                                      </p:cBhvr>
                                      <p:to>
                                        <p:strVal val="visible"/>
                                      </p:to>
                                    </p:set>
                                    <p:animEffect transition="in" filter="box(in)">
                                      <p:cBhvr>
                                        <p:cTn id="17" dur="500"/>
                                        <p:tgtEl>
                                          <p:spTgt spid="7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4" grpId="0"/>
      <p:bldP spid="719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42910" y="3000372"/>
            <a:ext cx="7772400" cy="1470025"/>
          </a:xfrm>
        </p:spPr>
        <p:txBody>
          <a:bodyPr/>
          <a:lstStyle/>
          <a:p>
            <a:r>
              <a:rPr lang="en-US" smtClean="0"/>
              <a:t>Prinsip Dasar Asuransi</a:t>
            </a:r>
            <a:endParaRPr lang="en-US"/>
          </a:p>
        </p:txBody>
      </p:sp>
      <p:sp>
        <p:nvSpPr>
          <p:cNvPr id="3" name="Subtitle 2"/>
          <p:cNvSpPr>
            <a:spLocks noGrp="1"/>
          </p:cNvSpPr>
          <p:nvPr>
            <p:ph type="subTitle" idx="1"/>
          </p:nvPr>
        </p:nvSpPr>
        <p:spPr/>
        <p:txBody>
          <a:bodyPr/>
          <a:lstStyle/>
          <a:p>
            <a:endParaRPr lang="en-US"/>
          </a:p>
        </p:txBody>
      </p:sp>
      <p:sp>
        <p:nvSpPr>
          <p:cNvPr id="4" name="Slide Number Placeholder 3"/>
          <p:cNvSpPr>
            <a:spLocks noGrp="1"/>
          </p:cNvSpPr>
          <p:nvPr>
            <p:ph type="sldNum" sz="quarter" idx="12"/>
          </p:nvPr>
        </p:nvSpPr>
        <p:spPr/>
        <p:txBody>
          <a:bodyPr/>
          <a:lstStyle/>
          <a:p>
            <a:fld id="{30465B68-4521-43BC-9C7C-8C145BF9A3EE}" type="slidenum">
              <a:rPr lang="en-US" smtClean="0"/>
              <a:pPr/>
              <a:t>22</a:t>
            </a:fld>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itle 1"/>
          <p:cNvSpPr>
            <a:spLocks noGrp="1"/>
          </p:cNvSpPr>
          <p:nvPr>
            <p:ph type="title"/>
          </p:nvPr>
        </p:nvSpPr>
        <p:spPr>
          <a:xfrm>
            <a:off x="571472" y="428604"/>
            <a:ext cx="8153400" cy="990600"/>
          </a:xfrm>
        </p:spPr>
        <p:txBody>
          <a:bodyPr/>
          <a:lstStyle/>
          <a:p>
            <a:pPr eaLnBrk="1" hangingPunct="1"/>
            <a:r>
              <a:rPr lang="id-ID" sz="3200" smtClean="0"/>
              <a:t>Prinsip-prinsip Dasar Asuransi</a:t>
            </a:r>
            <a:endParaRPr lang="en-US" sz="3200" smtClean="0"/>
          </a:p>
        </p:txBody>
      </p:sp>
      <p:sp>
        <p:nvSpPr>
          <p:cNvPr id="5" name="Slide Number Placeholder 4"/>
          <p:cNvSpPr>
            <a:spLocks noGrp="1"/>
          </p:cNvSpPr>
          <p:nvPr>
            <p:ph type="sldNum" sz="quarter" idx="12"/>
          </p:nvPr>
        </p:nvSpPr>
        <p:spPr/>
        <p:txBody>
          <a:bodyPr>
            <a:normAutofit/>
          </a:bodyPr>
          <a:lstStyle/>
          <a:p>
            <a:pPr>
              <a:defRPr/>
            </a:pPr>
            <a:fld id="{995EBA28-72E7-4C31-B8D5-3FC509809AF7}" type="slidenum">
              <a:rPr lang="en-US"/>
              <a:pPr>
                <a:defRPr/>
              </a:pPr>
              <a:t>23</a:t>
            </a:fld>
            <a:endParaRPr lang="en-US"/>
          </a:p>
        </p:txBody>
      </p:sp>
      <p:sp>
        <p:nvSpPr>
          <p:cNvPr id="7" name="Diamond 6"/>
          <p:cNvSpPr/>
          <p:nvPr/>
        </p:nvSpPr>
        <p:spPr>
          <a:xfrm>
            <a:off x="3286116" y="2357430"/>
            <a:ext cx="3214710" cy="2786082"/>
          </a:xfrm>
          <a:prstGeom prst="diamond">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smtClean="0"/>
              <a:t>PRINSIP DASAR</a:t>
            </a:r>
          </a:p>
          <a:p>
            <a:pPr algn="ctr"/>
            <a:r>
              <a:rPr lang="en-US" sz="3200" smtClean="0"/>
              <a:t>ASURANSI</a:t>
            </a:r>
            <a:endParaRPr lang="en-US" sz="3200"/>
          </a:p>
        </p:txBody>
      </p:sp>
      <p:sp>
        <p:nvSpPr>
          <p:cNvPr id="8" name="Rectangle 7"/>
          <p:cNvSpPr/>
          <p:nvPr/>
        </p:nvSpPr>
        <p:spPr>
          <a:xfrm>
            <a:off x="3786182" y="1500174"/>
            <a:ext cx="2311186" cy="830997"/>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2400" b="1" cap="all" spc="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Insurable</a:t>
            </a:r>
          </a:p>
          <a:p>
            <a:pPr algn="ctr"/>
            <a:r>
              <a:rPr lang="en-US" sz="24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Interest</a:t>
            </a:r>
            <a:endParaRPr lang="en-US" sz="2400" b="1" cap="all" spc="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9" name="Rectangle 8"/>
          <p:cNvSpPr/>
          <p:nvPr/>
        </p:nvSpPr>
        <p:spPr>
          <a:xfrm>
            <a:off x="1214414" y="3429000"/>
            <a:ext cx="2311186" cy="830997"/>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2400" b="1" cap="all" spc="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Utmost good faith</a:t>
            </a:r>
            <a:endParaRPr lang="en-US" sz="2400" b="1" cap="all" spc="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10" name="Rectangle 9"/>
          <p:cNvSpPr/>
          <p:nvPr/>
        </p:nvSpPr>
        <p:spPr>
          <a:xfrm>
            <a:off x="5929322" y="3143248"/>
            <a:ext cx="2311186" cy="830997"/>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2400" b="1" cap="all" spc="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Proximate</a:t>
            </a:r>
          </a:p>
          <a:p>
            <a:pPr algn="ctr"/>
            <a:r>
              <a:rPr lang="en-US" sz="24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cause</a:t>
            </a:r>
            <a:endParaRPr lang="en-US" sz="2400" b="1" cap="all" spc="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11" name="Rectangle 10"/>
          <p:cNvSpPr/>
          <p:nvPr/>
        </p:nvSpPr>
        <p:spPr>
          <a:xfrm>
            <a:off x="3643306" y="5000636"/>
            <a:ext cx="2311186" cy="461665"/>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2400" b="1" cap="all" spc="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Indemnity</a:t>
            </a:r>
            <a:endParaRPr lang="en-US" sz="2400" b="1" cap="all" spc="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12" name="Rectangle 11"/>
          <p:cNvSpPr/>
          <p:nvPr/>
        </p:nvSpPr>
        <p:spPr>
          <a:xfrm>
            <a:off x="2357422" y="5929330"/>
            <a:ext cx="2311186" cy="461665"/>
          </a:xfrm>
          <a:prstGeom prst="rect">
            <a:avLst/>
          </a:prstGeom>
          <a:solidFill>
            <a:srgbClr val="FFC000"/>
          </a:solid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2400" b="1" cap="all" spc="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subrogation</a:t>
            </a:r>
            <a:endParaRPr lang="en-US" sz="2400" b="1" cap="all" spc="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13" name="Rectangle 12"/>
          <p:cNvSpPr/>
          <p:nvPr/>
        </p:nvSpPr>
        <p:spPr>
          <a:xfrm>
            <a:off x="5143504" y="5929330"/>
            <a:ext cx="2311186" cy="461665"/>
          </a:xfrm>
          <a:prstGeom prst="rect">
            <a:avLst/>
          </a:prstGeom>
          <a:solidFill>
            <a:srgbClr val="FFC000"/>
          </a:solid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2400" b="1" cap="all" spc="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contribution</a:t>
            </a:r>
            <a:endParaRPr lang="en-US" sz="2400" b="1" cap="all" spc="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14" name="Down Arrow 13"/>
          <p:cNvSpPr/>
          <p:nvPr/>
        </p:nvSpPr>
        <p:spPr>
          <a:xfrm>
            <a:off x="3857620" y="5500702"/>
            <a:ext cx="500066" cy="357190"/>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own Arrow 14"/>
          <p:cNvSpPr/>
          <p:nvPr/>
        </p:nvSpPr>
        <p:spPr>
          <a:xfrm>
            <a:off x="5072066" y="5500702"/>
            <a:ext cx="500066" cy="357190"/>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714488"/>
            <a:ext cx="8229600" cy="4857784"/>
          </a:xfrm>
        </p:spPr>
        <p:txBody>
          <a:bodyPr>
            <a:normAutofit fontScale="70000" lnSpcReduction="20000"/>
          </a:bodyPr>
          <a:lstStyle/>
          <a:p>
            <a:pPr algn="ctr">
              <a:buNone/>
            </a:pPr>
            <a:r>
              <a:rPr lang="en-US" smtClean="0"/>
              <a:t>Hak hukum untuk mengasuransikan, yang timbul dari hubungan keuangan antara tertanggung/peserta  dengan objek pertanggungan yang diakui/ sah secara hukum.</a:t>
            </a:r>
          </a:p>
          <a:p>
            <a:pPr>
              <a:buNone/>
            </a:pPr>
            <a:endParaRPr lang="en-US" smtClean="0"/>
          </a:p>
          <a:p>
            <a:r>
              <a:rPr lang="en-US" smtClean="0"/>
              <a:t>Aplikasi Insurable Interest</a:t>
            </a:r>
          </a:p>
          <a:p>
            <a:pPr>
              <a:buNone/>
            </a:pPr>
            <a:r>
              <a:rPr lang="en-US" smtClean="0"/>
              <a:t> Asuransi Jiwa (ada pada saat awal kontrak asuransi)</a:t>
            </a:r>
          </a:p>
          <a:p>
            <a:pPr>
              <a:buNone/>
            </a:pPr>
            <a:r>
              <a:rPr lang="en-US" smtClean="0"/>
              <a:t> - interest tidak terbatas pada diri sendiri/ suami-Istri (dibatasi oleh kemampuan membayar premi)</a:t>
            </a:r>
          </a:p>
          <a:p>
            <a:pPr>
              <a:buNone/>
            </a:pPr>
            <a:r>
              <a:rPr lang="en-US" smtClean="0"/>
              <a:t> - hubungan darah tidak secara otomatis menimbulkan </a:t>
            </a:r>
            <a:r>
              <a:rPr lang="en-US" i="1" smtClean="0"/>
              <a:t>insurable interest</a:t>
            </a:r>
          </a:p>
          <a:p>
            <a:pPr>
              <a:buNone/>
            </a:pPr>
            <a:r>
              <a:rPr lang="en-US" smtClean="0"/>
              <a:t> - mengasuransikan  orang lain dimungkinkan sepanjang memiliki </a:t>
            </a:r>
            <a:r>
              <a:rPr lang="en-US" i="1" smtClean="0"/>
              <a:t>interest </a:t>
            </a:r>
            <a:r>
              <a:rPr lang="en-US" smtClean="0"/>
              <a:t>terhadap orang lain/ dibatasi pula sebatas </a:t>
            </a:r>
            <a:r>
              <a:rPr lang="en-US" i="1" smtClean="0"/>
              <a:t>interest tersebut (misal: pinjam </a:t>
            </a:r>
            <a:r>
              <a:rPr lang="en-US" smtClean="0"/>
              <a:t>meminjam uang,  perusahaan dengan karyawan )</a:t>
            </a:r>
          </a:p>
          <a:p>
            <a:pPr>
              <a:buNone/>
            </a:pPr>
            <a:r>
              <a:rPr lang="en-US" smtClean="0"/>
              <a:t> Asuransi Harta Benda (ada pada saat awal kontrak asuransi dan interest juga harus </a:t>
            </a:r>
            <a:r>
              <a:rPr lang="fi-FI" smtClean="0"/>
              <a:t>ada pada saat terjadi loss)</a:t>
            </a:r>
          </a:p>
          <a:p>
            <a:pPr>
              <a:buNone/>
            </a:pPr>
            <a:endParaRPr lang="en-US"/>
          </a:p>
        </p:txBody>
      </p:sp>
      <p:sp>
        <p:nvSpPr>
          <p:cNvPr id="4" name="Title 4"/>
          <p:cNvSpPr txBox="1">
            <a:spLocks/>
          </p:cNvSpPr>
          <p:nvPr/>
        </p:nvSpPr>
        <p:spPr>
          <a:xfrm>
            <a:off x="642910" y="500042"/>
            <a:ext cx="8153400" cy="9906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d-ID" sz="3200" b="0" i="0" u="none" strike="noStrike" kern="1200" cap="none" spc="0" normalizeH="0" baseline="0" noProof="0" smtClean="0">
                <a:ln>
                  <a:noFill/>
                </a:ln>
                <a:solidFill>
                  <a:schemeClr val="tx1"/>
                </a:solidFill>
                <a:effectLst/>
                <a:uLnTx/>
                <a:uFillTx/>
                <a:latin typeface="+mj-lt"/>
                <a:ea typeface="+mj-ea"/>
                <a:cs typeface="+mj-cs"/>
              </a:rPr>
              <a:t>Insurable Interest</a:t>
            </a:r>
          </a:p>
        </p:txBody>
      </p:sp>
      <p:sp>
        <p:nvSpPr>
          <p:cNvPr id="5" name="Slide Number Placeholder 4"/>
          <p:cNvSpPr>
            <a:spLocks noGrp="1"/>
          </p:cNvSpPr>
          <p:nvPr>
            <p:ph type="sldNum" sz="quarter" idx="12"/>
          </p:nvPr>
        </p:nvSpPr>
        <p:spPr/>
        <p:txBody>
          <a:bodyPr/>
          <a:lstStyle/>
          <a:p>
            <a:fld id="{30465B68-4521-43BC-9C7C-8C145BF9A3EE}" type="slidenum">
              <a:rPr lang="en-US" smtClean="0"/>
              <a:pPr/>
              <a:t>24</a:t>
            </a:fld>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7500" lnSpcReduction="20000"/>
          </a:bodyPr>
          <a:lstStyle/>
          <a:p>
            <a:r>
              <a:rPr lang="en-US" smtClean="0"/>
              <a:t>Indemnity adalah kompensasi keuangan dari penanggung/perusahaan asuransi kepada tertanggung/peserta yang cukup untuk mengembalikan kondisi keuangan tertanggung/peserta setelah kerugian terjadi, sama dengan kondisi keuangan tertanggung/peserta sesaat sebelum kerugian terjadi.</a:t>
            </a:r>
          </a:p>
          <a:p>
            <a:endParaRPr lang="en-US" smtClean="0"/>
          </a:p>
          <a:p>
            <a:r>
              <a:rPr lang="en-US" smtClean="0"/>
              <a:t>Prinsip ini berlaku untuk kontrak asuransi yang bersifat </a:t>
            </a:r>
            <a:r>
              <a:rPr lang="en-US" i="1" smtClean="0"/>
              <a:t>contract of indemnity seperti asuransi </a:t>
            </a:r>
            <a:r>
              <a:rPr lang="en-US" smtClean="0"/>
              <a:t>harta benda &amp; kepentingan keuangan, dan tidak berlaku untuk kontrak asuransi yang bersifat </a:t>
            </a:r>
            <a:r>
              <a:rPr lang="en-US" i="1" smtClean="0"/>
              <a:t>non-contract of indemnity seperti asuransi jiwa dan kecelakaan diri.</a:t>
            </a:r>
          </a:p>
          <a:p>
            <a:endParaRPr lang="en-US" i="1" smtClean="0"/>
          </a:p>
          <a:p>
            <a:pPr>
              <a:buNone/>
            </a:pPr>
            <a:endParaRPr lang="en-US"/>
          </a:p>
        </p:txBody>
      </p:sp>
      <p:sp>
        <p:nvSpPr>
          <p:cNvPr id="4" name="Title 4"/>
          <p:cNvSpPr>
            <a:spLocks noGrp="1"/>
          </p:cNvSpPr>
          <p:nvPr>
            <p:ph type="title"/>
          </p:nvPr>
        </p:nvSpPr>
        <p:spPr>
          <a:xfrm>
            <a:off x="642910" y="500042"/>
            <a:ext cx="8153400" cy="990600"/>
          </a:xfrm>
        </p:spPr>
        <p:txBody>
          <a:bodyPr/>
          <a:lstStyle/>
          <a:p>
            <a:pPr eaLnBrk="1" hangingPunct="1"/>
            <a:r>
              <a:rPr lang="id-ID" sz="3200" smtClean="0"/>
              <a:t>Indemnity </a:t>
            </a:r>
          </a:p>
        </p:txBody>
      </p:sp>
      <p:sp>
        <p:nvSpPr>
          <p:cNvPr id="5" name="Slide Number Placeholder 4"/>
          <p:cNvSpPr>
            <a:spLocks noGrp="1"/>
          </p:cNvSpPr>
          <p:nvPr>
            <p:ph type="sldNum" sz="quarter" idx="12"/>
          </p:nvPr>
        </p:nvSpPr>
        <p:spPr/>
        <p:txBody>
          <a:bodyPr/>
          <a:lstStyle/>
          <a:p>
            <a:fld id="{30465B68-4521-43BC-9C7C-8C145BF9A3EE}" type="slidenum">
              <a:rPr lang="en-US" smtClean="0"/>
              <a:pPr/>
              <a:t>25</a:t>
            </a:fld>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8" name="Title 4"/>
          <p:cNvSpPr>
            <a:spLocks noGrp="1"/>
          </p:cNvSpPr>
          <p:nvPr>
            <p:ph type="title"/>
          </p:nvPr>
        </p:nvSpPr>
        <p:spPr>
          <a:xfrm>
            <a:off x="571472" y="642918"/>
            <a:ext cx="8153400" cy="990600"/>
          </a:xfrm>
        </p:spPr>
        <p:txBody>
          <a:bodyPr/>
          <a:lstStyle/>
          <a:p>
            <a:pPr eaLnBrk="1" hangingPunct="1"/>
            <a:r>
              <a:rPr lang="id-ID" sz="3200" smtClean="0"/>
              <a:t>Proximate Cause</a:t>
            </a:r>
          </a:p>
        </p:txBody>
      </p:sp>
      <p:sp>
        <p:nvSpPr>
          <p:cNvPr id="34819" name="Rectangle 3"/>
          <p:cNvSpPr>
            <a:spLocks noGrp="1" noChangeArrowheads="1"/>
          </p:cNvSpPr>
          <p:nvPr>
            <p:ph idx="1"/>
          </p:nvPr>
        </p:nvSpPr>
        <p:spPr>
          <a:xfrm>
            <a:off x="612775" y="1600200"/>
            <a:ext cx="8153400" cy="4495800"/>
          </a:xfrm>
        </p:spPr>
        <p:txBody>
          <a:bodyPr>
            <a:normAutofit fontScale="77500" lnSpcReduction="20000"/>
          </a:bodyPr>
          <a:lstStyle/>
          <a:p>
            <a:r>
              <a:rPr lang="en-US" smtClean="0"/>
              <a:t>Penyebab yang aktif dan efisien yang terjadi dalam suatu rangkaian peristiwa, mengakibatkan timbulnya suatu kerugian, tanpa adanya intervensi dari kekuatan/penyebab yang baru</a:t>
            </a:r>
          </a:p>
          <a:p>
            <a:r>
              <a:rPr lang="en-US" smtClean="0">
                <a:latin typeface="Times New Roman" pitchFamily="18" charset="0"/>
              </a:rPr>
              <a:t>Asuransi memberikan jaminan terhadap kerugian yang disebabkan oleh resiko-resiko tertentu yang dipertanggungkan, namun sering ditemui kesulitan dalam menentukan sebab-sebab yang menimbulkan kerugian, karena penyebabnya bisa lebih dari satu yang mungkin merupakan sederetan peristiwa atau beberapa peristiwa yang terjadi secara bersamaan.</a:t>
            </a:r>
            <a:br>
              <a:rPr lang="en-US" smtClean="0">
                <a:latin typeface="Times New Roman" pitchFamily="18" charset="0"/>
              </a:rPr>
            </a:br>
            <a:r>
              <a:rPr lang="en-US" smtClean="0">
                <a:latin typeface="Times New Roman" pitchFamily="18" charset="0"/>
              </a:rPr>
              <a:t>Sehingga proximate cause itu dapat digunakan untuk menentukan penyebab kerugian (yang dijamin atau tidak dijamin dalam polis).</a:t>
            </a:r>
            <a:endParaRPr lang="en-GB" smtClean="0"/>
          </a:p>
          <a:p>
            <a:pPr eaLnBrk="1" hangingPunct="1">
              <a:lnSpc>
                <a:spcPct val="90000"/>
              </a:lnSpc>
              <a:buFontTx/>
              <a:buNone/>
            </a:pPr>
            <a:endParaRPr lang="en-US" b="1" i="1" smtClean="0">
              <a:latin typeface="Arial Narrow" pitchFamily="34" charset="0"/>
            </a:endParaRPr>
          </a:p>
        </p:txBody>
      </p:sp>
      <p:sp>
        <p:nvSpPr>
          <p:cNvPr id="25603" name="Slide Number Placeholder 5"/>
          <p:cNvSpPr>
            <a:spLocks noGrp="1"/>
          </p:cNvSpPr>
          <p:nvPr>
            <p:ph type="sldNum" sz="quarter" idx="12"/>
          </p:nvPr>
        </p:nvSpPr>
        <p:spPr/>
        <p:txBody>
          <a:bodyPr>
            <a:normAutofit/>
          </a:bodyPr>
          <a:lstStyle/>
          <a:p>
            <a:pPr>
              <a:defRPr/>
            </a:pPr>
            <a:fld id="{B3EA0F3B-69D9-4653-8FAE-F3FF2ACBDBAA}" type="slidenum">
              <a:rPr lang="en-US"/>
              <a:pPr>
                <a:defRPr/>
              </a:pPr>
              <a:t>26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499"/>
                                          </p:stCondLst>
                                        </p:cTn>
                                        <p:tgtEl>
                                          <p:spTgt spid="34819"/>
                                        </p:tgtEl>
                                        <p:attrNameLst>
                                          <p:attrName>style.visibility</p:attrName>
                                        </p:attrNameLst>
                                      </p:cBhvr>
                                      <p:to>
                                        <p:strVal val="visible"/>
                                      </p:to>
                                    </p:set>
                                    <p:anim to="" calcmode="lin" valueType="num">
                                      <p:cBhvr>
                                        <p:cTn id="7" dur="1" fill="hold"/>
                                        <p:tgtEl>
                                          <p:spTgt spid="3481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57298"/>
            <a:ext cx="8229600" cy="5214974"/>
          </a:xfrm>
        </p:spPr>
        <p:txBody>
          <a:bodyPr>
            <a:noAutofit/>
          </a:bodyPr>
          <a:lstStyle/>
          <a:p>
            <a:r>
              <a:rPr lang="en-US" sz="1400" b="1" smtClean="0">
                <a:latin typeface="Times New Roman" pitchFamily="18" charset="0"/>
              </a:rPr>
              <a:t>1.Non insurance contracts:</a:t>
            </a:r>
            <a:r>
              <a:rPr lang="en-US" sz="1400" smtClean="0">
                <a:latin typeface="Times New Roman" pitchFamily="18" charset="0"/>
              </a:rPr>
              <a:t/>
            </a:r>
            <a:br>
              <a:rPr lang="en-US" sz="1400" smtClean="0">
                <a:latin typeface="Times New Roman" pitchFamily="18" charset="0"/>
              </a:rPr>
            </a:br>
            <a:r>
              <a:rPr lang="en-US" sz="1400" smtClean="0">
                <a:latin typeface="Times New Roman" pitchFamily="18" charset="0"/>
              </a:rPr>
              <a:t>Pada umumnya kontrak perdagangan/komersial mengacu pada doktrin ‘caveat emptor’ (pembeli bebas mengetahui kondisi barang/jasa yang akan dibelinya). Dalam kontrak komersial ini masing-masing pihak dapat meneliti atau mengetahui lebih dahulu barang atau jasa yang akan diperjual belikan. Sejauh tidak ada unsur jebakan atau tipuan oleh pihak lain dan keterangannya adalah benar, maka tidak ada alasan untuk membatalkan kontraknya. Dalam negosiasi ini keterangan diberikan kalau ada permintaan dari pihak yang melakukan negosiasi.</a:t>
            </a:r>
            <a:br>
              <a:rPr lang="en-US" sz="1400" smtClean="0">
                <a:latin typeface="Times New Roman" pitchFamily="18" charset="0"/>
              </a:rPr>
            </a:br>
            <a:r>
              <a:rPr lang="en-US" sz="1400" smtClean="0">
                <a:latin typeface="Times New Roman" pitchFamily="18" charset="0"/>
              </a:rPr>
              <a:t/>
            </a:r>
            <a:br>
              <a:rPr lang="en-US" sz="1400" smtClean="0">
                <a:latin typeface="Times New Roman" pitchFamily="18" charset="0"/>
              </a:rPr>
            </a:br>
            <a:r>
              <a:rPr lang="en-US" sz="1400" b="1" smtClean="0">
                <a:latin typeface="Times New Roman" pitchFamily="18" charset="0"/>
              </a:rPr>
              <a:t>2.Insurance contracts:</a:t>
            </a:r>
            <a:r>
              <a:rPr lang="en-US" sz="1400" smtClean="0">
                <a:latin typeface="Times New Roman" pitchFamily="18" charset="0"/>
              </a:rPr>
              <a:t> </a:t>
            </a:r>
            <a:br>
              <a:rPr lang="en-US" sz="1400" smtClean="0">
                <a:latin typeface="Times New Roman" pitchFamily="18" charset="0"/>
              </a:rPr>
            </a:br>
            <a:r>
              <a:rPr lang="en-US" sz="1400" smtClean="0">
                <a:latin typeface="Times New Roman" pitchFamily="18" charset="0"/>
              </a:rPr>
              <a:t>-Semua fakta mengenai resiko yang lebih banyak mengetahui adalah tertanggung/peserta, sedangkan penanggung/perusahaan  tidak banyak mengetahui, kecuali kalau tertanggung/peserta  menjelaskannya.</a:t>
            </a:r>
            <a:br>
              <a:rPr lang="en-US" sz="1400" smtClean="0">
                <a:latin typeface="Times New Roman" pitchFamily="18" charset="0"/>
              </a:rPr>
            </a:br>
            <a:r>
              <a:rPr lang="en-US" sz="1400" smtClean="0">
                <a:latin typeface="Times New Roman" pitchFamily="18" charset="0"/>
              </a:rPr>
              <a:t>- Tertanggung/peserta wajib memberikan keterangan mengenai resiko.</a:t>
            </a:r>
            <a:br>
              <a:rPr lang="en-US" sz="1400" smtClean="0">
                <a:latin typeface="Times New Roman" pitchFamily="18" charset="0"/>
              </a:rPr>
            </a:br>
            <a:r>
              <a:rPr lang="en-US" sz="1400" smtClean="0">
                <a:latin typeface="Times New Roman" pitchFamily="18" charset="0"/>
              </a:rPr>
              <a:t>- Penanggung tidak dapat mendeteksi resiko secara keseluruhan</a:t>
            </a:r>
            <a:br>
              <a:rPr lang="en-US" sz="1400" smtClean="0">
                <a:latin typeface="Times New Roman" pitchFamily="18" charset="0"/>
              </a:rPr>
            </a:br>
            <a:r>
              <a:rPr lang="en-US" sz="1400" smtClean="0">
                <a:latin typeface="Times New Roman" pitchFamily="18" charset="0"/>
              </a:rPr>
              <a:t>- Penanggung dapat melakukan survey untuk mengumpulkan data-data tapi belum juga sempurna karena tertanggung lebih mengetahui tentang fakta yang tak terlihat</a:t>
            </a:r>
            <a:br>
              <a:rPr lang="en-US" sz="1400" smtClean="0">
                <a:latin typeface="Times New Roman" pitchFamily="18" charset="0"/>
              </a:rPr>
            </a:br>
            <a:r>
              <a:rPr lang="en-US" sz="1400" smtClean="0">
                <a:latin typeface="Times New Roman" pitchFamily="18" charset="0"/>
              </a:rPr>
              <a:t>- Untuk mendapatkan posisi yang seimbang dalam perjanjian yang fair maka kedua belah pihak harus diterapkan kewajiban </a:t>
            </a:r>
            <a:r>
              <a:rPr lang="en-US" sz="1400" b="1" smtClean="0">
                <a:latin typeface="Times New Roman" pitchFamily="18" charset="0"/>
              </a:rPr>
              <a:t>“Uberrima fides or Utmost Good Faith”</a:t>
            </a:r>
            <a:br>
              <a:rPr lang="en-US" sz="1400" b="1" smtClean="0">
                <a:latin typeface="Times New Roman" pitchFamily="18" charset="0"/>
              </a:rPr>
            </a:br>
            <a:r>
              <a:rPr lang="en-US" sz="1400" smtClean="0">
                <a:latin typeface="Times New Roman" pitchFamily="18" charset="0"/>
              </a:rPr>
              <a:t>- Contractnya merupakan perjanjian dengan itikad sangat baik dan jujur</a:t>
            </a:r>
            <a:endParaRPr lang="en-US" sz="1400"/>
          </a:p>
        </p:txBody>
      </p:sp>
      <p:sp>
        <p:nvSpPr>
          <p:cNvPr id="4" name="Title 4"/>
          <p:cNvSpPr>
            <a:spLocks noGrp="1"/>
          </p:cNvSpPr>
          <p:nvPr>
            <p:ph type="title"/>
          </p:nvPr>
        </p:nvSpPr>
        <p:spPr>
          <a:xfrm>
            <a:off x="642910" y="571480"/>
            <a:ext cx="8153400" cy="990600"/>
          </a:xfrm>
        </p:spPr>
        <p:txBody>
          <a:bodyPr/>
          <a:lstStyle/>
          <a:p>
            <a:pPr eaLnBrk="1" hangingPunct="1"/>
            <a:r>
              <a:rPr lang="id-ID" sz="3200" smtClean="0"/>
              <a:t>Utmost Goodfaith</a:t>
            </a:r>
          </a:p>
        </p:txBody>
      </p:sp>
      <p:sp>
        <p:nvSpPr>
          <p:cNvPr id="5" name="Slide Number Placeholder 4"/>
          <p:cNvSpPr>
            <a:spLocks noGrp="1"/>
          </p:cNvSpPr>
          <p:nvPr>
            <p:ph type="sldNum" sz="quarter" idx="12"/>
          </p:nvPr>
        </p:nvSpPr>
        <p:spPr/>
        <p:txBody>
          <a:bodyPr/>
          <a:lstStyle/>
          <a:p>
            <a:fld id="{30465B68-4521-43BC-9C7C-8C145BF9A3EE}" type="slidenum">
              <a:rPr lang="en-US" smtClean="0"/>
              <a:pPr/>
              <a:t>27</a:t>
            </a:fld>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SUBROGASI</a:t>
            </a:r>
            <a:endParaRPr lang="en-US"/>
          </a:p>
        </p:txBody>
      </p:sp>
      <p:sp>
        <p:nvSpPr>
          <p:cNvPr id="3" name="Content Placeholder 2"/>
          <p:cNvSpPr>
            <a:spLocks noGrp="1"/>
          </p:cNvSpPr>
          <p:nvPr>
            <p:ph idx="1"/>
          </p:nvPr>
        </p:nvSpPr>
        <p:spPr/>
        <p:txBody>
          <a:bodyPr>
            <a:normAutofit/>
          </a:bodyPr>
          <a:lstStyle/>
          <a:p>
            <a:pPr>
              <a:buNone/>
            </a:pPr>
            <a:r>
              <a:rPr lang="en-US" sz="1600" smtClean="0"/>
              <a:t>Hak seorang penanggung yang telah memberikan ganti rugi kepada tertanggung (karena</a:t>
            </a:r>
          </a:p>
          <a:p>
            <a:pPr>
              <a:buNone/>
            </a:pPr>
            <a:r>
              <a:rPr lang="en-US" sz="1600" smtClean="0"/>
              <a:t>diharuskan berdasarkan ketentuan polis) untuk menggantikan posisi tertanggung dalam</a:t>
            </a:r>
          </a:p>
          <a:p>
            <a:pPr>
              <a:buNone/>
            </a:pPr>
            <a:r>
              <a:rPr lang="en-US" sz="1600" smtClean="0"/>
              <a:t>rangka menerima segala manfaat (recovery) yang mungkin dapat diperoleh dari pihak lain</a:t>
            </a:r>
          </a:p>
          <a:p>
            <a:pPr>
              <a:buNone/>
            </a:pPr>
            <a:r>
              <a:rPr lang="en-US" sz="1600" smtClean="0"/>
              <a:t>(penyebab terjadinya kerugian), terlepas dari apakah hak tersebut sudah dilaksanakan atau</a:t>
            </a:r>
          </a:p>
          <a:p>
            <a:pPr>
              <a:buNone/>
            </a:pPr>
            <a:r>
              <a:rPr lang="en-US" sz="1600" smtClean="0"/>
              <a:t>belum.</a:t>
            </a:r>
          </a:p>
          <a:p>
            <a:pPr>
              <a:buNone/>
            </a:pPr>
            <a:endParaRPr lang="en-US" sz="1600" smtClean="0"/>
          </a:p>
          <a:p>
            <a:pPr>
              <a:buNone/>
            </a:pPr>
            <a:r>
              <a:rPr lang="en-US" sz="1600" smtClean="0"/>
              <a:t>Prinsip Subrogasi timbul semata-mata untuk tujuan menegakkan Prinsip Indemnitas,</a:t>
            </a:r>
          </a:p>
          <a:p>
            <a:pPr>
              <a:buNone/>
            </a:pPr>
            <a:r>
              <a:rPr lang="en-US" sz="1600" smtClean="0"/>
              <a:t>mencegah tertanggung mendapatkan keuntungan dari kerugian yang terjadi karena adanya</a:t>
            </a:r>
          </a:p>
          <a:p>
            <a:pPr>
              <a:buNone/>
            </a:pPr>
            <a:r>
              <a:rPr lang="en-US" sz="1600" smtClean="0"/>
              <a:t>sumber ganti rugi dari pihak ketiga sebagai penyebab timbulnya kerugian.</a:t>
            </a:r>
          </a:p>
          <a:p>
            <a:pPr>
              <a:buNone/>
            </a:pPr>
            <a:endParaRPr lang="en-US" sz="1600" smtClean="0"/>
          </a:p>
          <a:p>
            <a:pPr>
              <a:buNone/>
            </a:pPr>
            <a:r>
              <a:rPr lang="en-US" sz="1600" smtClean="0"/>
              <a:t>Hak Penanggung untuk mendapatkan </a:t>
            </a:r>
            <a:r>
              <a:rPr lang="en-US" sz="1600" i="1" smtClean="0"/>
              <a:t>recovery karena pelaksanaan Subrogasi ini dibatasi</a:t>
            </a:r>
          </a:p>
          <a:p>
            <a:pPr>
              <a:buNone/>
            </a:pPr>
            <a:r>
              <a:rPr lang="en-US" sz="1600" smtClean="0"/>
              <a:t>oleh jumlah klaim yang dibayarkan langsung kepada tertanggung.</a:t>
            </a:r>
            <a:endParaRPr lang="en-US" sz="1600"/>
          </a:p>
        </p:txBody>
      </p:sp>
      <p:sp>
        <p:nvSpPr>
          <p:cNvPr id="4" name="Slide Number Placeholder 3"/>
          <p:cNvSpPr>
            <a:spLocks noGrp="1"/>
          </p:cNvSpPr>
          <p:nvPr>
            <p:ph type="sldNum" sz="quarter" idx="12"/>
          </p:nvPr>
        </p:nvSpPr>
        <p:spPr/>
        <p:txBody>
          <a:bodyPr/>
          <a:lstStyle/>
          <a:p>
            <a:fld id="{30465B68-4521-43BC-9C7C-8C145BF9A3EE}" type="slidenum">
              <a:rPr lang="en-US" smtClean="0"/>
              <a:pPr/>
              <a:t>28</a:t>
            </a:fld>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40" name="Title 4"/>
          <p:cNvSpPr>
            <a:spLocks noGrp="1"/>
          </p:cNvSpPr>
          <p:nvPr>
            <p:ph type="title"/>
          </p:nvPr>
        </p:nvSpPr>
        <p:spPr>
          <a:xfrm>
            <a:off x="571472" y="642918"/>
            <a:ext cx="8153400" cy="990600"/>
          </a:xfrm>
        </p:spPr>
        <p:txBody>
          <a:bodyPr/>
          <a:lstStyle/>
          <a:p>
            <a:pPr eaLnBrk="1" hangingPunct="1"/>
            <a:r>
              <a:rPr lang="id-ID" sz="3200" smtClean="0"/>
              <a:t>Contribution </a:t>
            </a:r>
          </a:p>
        </p:txBody>
      </p:sp>
      <p:sp>
        <p:nvSpPr>
          <p:cNvPr id="37891" name="Rectangle 3"/>
          <p:cNvSpPr>
            <a:spLocks noGrp="1" noChangeArrowheads="1"/>
          </p:cNvSpPr>
          <p:nvPr>
            <p:ph idx="1"/>
          </p:nvPr>
        </p:nvSpPr>
        <p:spPr>
          <a:xfrm>
            <a:off x="571472" y="2071678"/>
            <a:ext cx="8153400" cy="3214710"/>
          </a:xfrm>
        </p:spPr>
        <p:txBody>
          <a:bodyPr/>
          <a:lstStyle/>
          <a:p>
            <a:pPr eaLnBrk="1" hangingPunct="1"/>
            <a:r>
              <a:rPr lang="en-US" sz="2800" smtClean="0">
                <a:latin typeface="Arial Narrow" pitchFamily="34" charset="0"/>
              </a:rPr>
              <a:t>Definition </a:t>
            </a:r>
          </a:p>
          <a:p>
            <a:pPr>
              <a:buNone/>
            </a:pPr>
            <a:r>
              <a:rPr lang="en-US" sz="2800" smtClean="0"/>
              <a:t>Hak penanggung untuk meminta penanggung lainnya turut secara bersama-sama menanggung kerugian yang terjadi berdasarkan proporsi </a:t>
            </a:r>
            <a:r>
              <a:rPr lang="en-US" sz="2800" i="1" smtClean="0"/>
              <a:t>share yang seimbang.</a:t>
            </a:r>
          </a:p>
          <a:p>
            <a:pPr eaLnBrk="1" hangingPunct="1">
              <a:buFontTx/>
              <a:buNone/>
            </a:pPr>
            <a:endParaRPr lang="en-US" sz="2800" b="1" i="1" smtClean="0">
              <a:latin typeface="Arial Narrow" pitchFamily="34" charset="0"/>
            </a:endParaRPr>
          </a:p>
          <a:p>
            <a:pPr eaLnBrk="1" hangingPunct="1">
              <a:buFontTx/>
              <a:buNone/>
            </a:pPr>
            <a:endParaRPr lang="en-US" sz="2800" b="1" i="1" smtClean="0">
              <a:latin typeface="Arial Narrow" pitchFamily="34" charset="0"/>
            </a:endParaRPr>
          </a:p>
        </p:txBody>
      </p:sp>
      <p:sp>
        <p:nvSpPr>
          <p:cNvPr id="28675" name="Slide Number Placeholder 5"/>
          <p:cNvSpPr>
            <a:spLocks noGrp="1"/>
          </p:cNvSpPr>
          <p:nvPr>
            <p:ph type="sldNum" sz="quarter" idx="12"/>
          </p:nvPr>
        </p:nvSpPr>
        <p:spPr/>
        <p:txBody>
          <a:bodyPr>
            <a:normAutofit/>
          </a:bodyPr>
          <a:lstStyle/>
          <a:p>
            <a:pPr>
              <a:defRPr/>
            </a:pPr>
            <a:fld id="{365EF775-678F-45F2-9D96-8E3D7A5BCA97}" type="slidenum">
              <a:rPr lang="en-US"/>
              <a:pPr>
                <a:defRPr/>
              </a:pPr>
              <a:t>29</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499"/>
                                          </p:stCondLst>
                                        </p:cTn>
                                        <p:tgtEl>
                                          <p:spTgt spid="37891">
                                            <p:txEl>
                                              <p:pRg st="0" end="0"/>
                                            </p:txEl>
                                          </p:spTgt>
                                        </p:tgtEl>
                                        <p:attrNameLst>
                                          <p:attrName>style.visibility</p:attrName>
                                        </p:attrNameLst>
                                      </p:cBhvr>
                                      <p:to>
                                        <p:strVal val="visible"/>
                                      </p:to>
                                    </p:set>
                                    <p:anim to="" calcmode="lin" valueType="num">
                                      <p:cBhvr>
                                        <p:cTn id="7" dur="1" fill="hold"/>
                                        <p:tgtEl>
                                          <p:spTgt spid="37891">
                                            <p:txEl>
                                              <p:pRg st="0" end="0"/>
                                            </p:txEl>
                                          </p:spTgt>
                                        </p:tgtEl>
                                        <p:attrNameLst>
                                          <p:attrName/>
                                        </p:attrNameLst>
                                      </p:cBhvr>
                                    </p:anim>
                                  </p:childTnLst>
                                </p:cTn>
                              </p:par>
                            </p:childTnLst>
                          </p:cTn>
                        </p:par>
                        <p:par>
                          <p:cTn id="8" fill="hold">
                            <p:stCondLst>
                              <p:cond delay="500"/>
                            </p:stCondLst>
                            <p:childTnLst>
                              <p:par>
                                <p:cTn id="9" presetID="24" presetClass="entr" presetSubtype="0" fill="hold" grpId="0" nodeType="afterEffect">
                                  <p:stCondLst>
                                    <p:cond delay="0"/>
                                  </p:stCondLst>
                                  <p:childTnLst>
                                    <p:set>
                                      <p:cBhvr>
                                        <p:cTn id="10" dur="1" fill="hold">
                                          <p:stCondLst>
                                            <p:cond delay="499"/>
                                          </p:stCondLst>
                                        </p:cTn>
                                        <p:tgtEl>
                                          <p:spTgt spid="37891">
                                            <p:txEl>
                                              <p:pRg st="1" end="1"/>
                                            </p:txEl>
                                          </p:spTgt>
                                        </p:tgtEl>
                                        <p:attrNameLst>
                                          <p:attrName>style.visibility</p:attrName>
                                        </p:attrNameLst>
                                      </p:cBhvr>
                                      <p:to>
                                        <p:strVal val="visible"/>
                                      </p:to>
                                    </p:set>
                                    <p:anim to="" calcmode="lin" valueType="num">
                                      <p:cBhvr>
                                        <p:cTn id="11" dur="1" fill="hold"/>
                                        <p:tgtEl>
                                          <p:spTgt spid="37891">
                                            <p:txEl>
                                              <p:pRg st="1" end="1"/>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build="p" autoUpdateAnimBg="0" advAuto="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endParaRPr lang="id-ID" smtClean="0"/>
          </a:p>
        </p:txBody>
      </p:sp>
      <p:sp>
        <p:nvSpPr>
          <p:cNvPr id="6147" name="Content Placeholder 2"/>
          <p:cNvSpPr>
            <a:spLocks noGrp="1"/>
          </p:cNvSpPr>
          <p:nvPr>
            <p:ph idx="1"/>
          </p:nvPr>
        </p:nvSpPr>
        <p:spPr>
          <a:xfrm>
            <a:off x="457200" y="3160729"/>
            <a:ext cx="8229600" cy="3983047"/>
          </a:xfrm>
        </p:spPr>
        <p:txBody>
          <a:bodyPr/>
          <a:lstStyle/>
          <a:p>
            <a:pPr>
              <a:buFont typeface="Arial" charset="0"/>
              <a:buNone/>
            </a:pPr>
            <a:endParaRPr lang="id-ID" smtClean="0"/>
          </a:p>
        </p:txBody>
      </p:sp>
      <p:sp>
        <p:nvSpPr>
          <p:cNvPr id="4" name="Slide Number Placeholder 3"/>
          <p:cNvSpPr>
            <a:spLocks noGrp="1"/>
          </p:cNvSpPr>
          <p:nvPr>
            <p:ph type="sldNum" sz="quarter" idx="12"/>
          </p:nvPr>
        </p:nvSpPr>
        <p:spPr/>
        <p:txBody>
          <a:bodyPr/>
          <a:lstStyle/>
          <a:p>
            <a:pPr>
              <a:defRPr/>
            </a:pPr>
            <a:fld id="{CA3F2D45-2C75-4314-ADD2-83023B72E3CA}" type="slidenum">
              <a:rPr lang="id-ID"/>
              <a:pPr>
                <a:defRPr/>
              </a:pPr>
              <a:t>3</a:t>
            </a:fld>
            <a:endParaRPr lang="id-ID"/>
          </a:p>
        </p:txBody>
      </p:sp>
      <p:graphicFrame>
        <p:nvGraphicFramePr>
          <p:cNvPr id="5" name="Diagram 4"/>
          <p:cNvGraphicFramePr/>
          <p:nvPr/>
        </p:nvGraphicFramePr>
        <p:xfrm>
          <a:off x="500034" y="1142984"/>
          <a:ext cx="8177241" cy="7143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 Box 5"/>
          <p:cNvSpPr txBox="1">
            <a:spLocks noChangeArrowheads="1"/>
          </p:cNvSpPr>
          <p:nvPr/>
        </p:nvSpPr>
        <p:spPr bwMode="auto">
          <a:xfrm>
            <a:off x="7215206" y="5875373"/>
            <a:ext cx="937564" cy="369332"/>
          </a:xfrm>
          <a:prstGeom prst="rect">
            <a:avLst/>
          </a:prstGeom>
          <a:noFill/>
          <a:ln w="317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a:spAutoFit/>
          </a:bodyPr>
          <a:lstStyle/>
          <a:p>
            <a:pPr fontAlgn="auto">
              <a:spcBef>
                <a:spcPts val="0"/>
              </a:spcBef>
              <a:spcAft>
                <a:spcPts val="0"/>
              </a:spcAft>
              <a:defRPr/>
            </a:pPr>
            <a:r>
              <a:rPr lang="en-US" b="1" dirty="0" err="1"/>
              <a:t>Pensiun</a:t>
            </a:r>
            <a:endParaRPr lang="en-US" b="1" dirty="0"/>
          </a:p>
        </p:txBody>
      </p:sp>
      <p:sp>
        <p:nvSpPr>
          <p:cNvPr id="8" name="Text Box 6"/>
          <p:cNvSpPr txBox="1">
            <a:spLocks noChangeArrowheads="1"/>
          </p:cNvSpPr>
          <p:nvPr/>
        </p:nvSpPr>
        <p:spPr bwMode="auto">
          <a:xfrm>
            <a:off x="2286000" y="5840444"/>
            <a:ext cx="1190903" cy="369332"/>
          </a:xfrm>
          <a:prstGeom prst="rect">
            <a:avLst/>
          </a:prstGeom>
          <a:noFill/>
          <a:ln w="317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a:spAutoFit/>
          </a:bodyPr>
          <a:lstStyle/>
          <a:p>
            <a:pPr fontAlgn="auto">
              <a:spcBef>
                <a:spcPts val="0"/>
              </a:spcBef>
              <a:spcAft>
                <a:spcPts val="0"/>
              </a:spcAft>
              <a:defRPr/>
            </a:pPr>
            <a:r>
              <a:rPr lang="en-US" b="1" dirty="0" err="1"/>
              <a:t>Meninggal</a:t>
            </a:r>
            <a:endParaRPr lang="en-US" b="1" dirty="0"/>
          </a:p>
        </p:txBody>
      </p:sp>
      <p:sp>
        <p:nvSpPr>
          <p:cNvPr id="9" name="Text Box 7"/>
          <p:cNvSpPr txBox="1">
            <a:spLocks noChangeArrowheads="1"/>
          </p:cNvSpPr>
          <p:nvPr/>
        </p:nvSpPr>
        <p:spPr bwMode="auto">
          <a:xfrm>
            <a:off x="1119169" y="5862676"/>
            <a:ext cx="706988" cy="369332"/>
          </a:xfrm>
          <a:prstGeom prst="rect">
            <a:avLst/>
          </a:prstGeom>
          <a:noFill/>
          <a:ln w="317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a:spAutoFit/>
          </a:bodyPr>
          <a:lstStyle/>
          <a:p>
            <a:pPr fontAlgn="auto">
              <a:spcBef>
                <a:spcPts val="0"/>
              </a:spcBef>
              <a:spcAft>
                <a:spcPts val="0"/>
              </a:spcAft>
              <a:defRPr/>
            </a:pPr>
            <a:r>
              <a:rPr lang="en-US" b="1" dirty="0" err="1"/>
              <a:t>Cacat</a:t>
            </a:r>
            <a:endParaRPr lang="en-US" b="1" dirty="0"/>
          </a:p>
        </p:txBody>
      </p:sp>
      <p:sp>
        <p:nvSpPr>
          <p:cNvPr id="10" name="Text Box 8"/>
          <p:cNvSpPr txBox="1">
            <a:spLocks noChangeArrowheads="1"/>
          </p:cNvSpPr>
          <p:nvPr/>
        </p:nvSpPr>
        <p:spPr bwMode="auto">
          <a:xfrm>
            <a:off x="3786182" y="5863231"/>
            <a:ext cx="1714511" cy="369332"/>
          </a:xfrm>
          <a:prstGeom prst="rect">
            <a:avLst/>
          </a:prstGeom>
          <a:noFill/>
          <a:ln w="317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fontAlgn="auto">
              <a:spcBef>
                <a:spcPts val="0"/>
              </a:spcBef>
              <a:spcAft>
                <a:spcPts val="0"/>
              </a:spcAft>
              <a:defRPr/>
            </a:pPr>
            <a:r>
              <a:rPr lang="id-ID" b="1" dirty="0"/>
              <a:t>Aset/properti</a:t>
            </a:r>
            <a:endParaRPr lang="en-US" b="1" dirty="0"/>
          </a:p>
        </p:txBody>
      </p:sp>
      <p:sp>
        <p:nvSpPr>
          <p:cNvPr id="11" name="Text Box 9"/>
          <p:cNvSpPr txBox="1">
            <a:spLocks noChangeArrowheads="1"/>
          </p:cNvSpPr>
          <p:nvPr/>
        </p:nvSpPr>
        <p:spPr bwMode="auto">
          <a:xfrm>
            <a:off x="5643570" y="5870611"/>
            <a:ext cx="1179618" cy="369332"/>
          </a:xfrm>
          <a:prstGeom prst="rect">
            <a:avLst/>
          </a:prstGeom>
          <a:noFill/>
          <a:ln w="317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a:spAutoFit/>
          </a:bodyPr>
          <a:lstStyle/>
          <a:p>
            <a:pPr fontAlgn="auto">
              <a:spcBef>
                <a:spcPts val="0"/>
              </a:spcBef>
              <a:spcAft>
                <a:spcPts val="0"/>
              </a:spcAft>
              <a:defRPr/>
            </a:pPr>
            <a:r>
              <a:rPr lang="en-US" b="1" dirty="0" err="1"/>
              <a:t>Kesehatan</a:t>
            </a:r>
            <a:endParaRPr lang="en-US" b="1" dirty="0"/>
          </a:p>
        </p:txBody>
      </p:sp>
      <p:sp>
        <p:nvSpPr>
          <p:cNvPr id="16" name="Rectangle 14"/>
          <p:cNvSpPr>
            <a:spLocks noChangeArrowheads="1"/>
          </p:cNvSpPr>
          <p:nvPr/>
        </p:nvSpPr>
        <p:spPr bwMode="auto">
          <a:xfrm>
            <a:off x="2786050" y="2660663"/>
            <a:ext cx="3886200" cy="609600"/>
          </a:xfrm>
          <a:prstGeom prst="rect">
            <a:avLst/>
          </a:prstGeom>
          <a:ln>
            <a:noFill/>
            <a:headEnd type="none" w="sm" len="sm"/>
            <a:tailEnd type="none" w="sm" len="sm"/>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dk1"/>
          </a:lnRef>
          <a:fillRef idx="2">
            <a:schemeClr val="dk1"/>
          </a:fillRef>
          <a:effectRef idx="1">
            <a:schemeClr val="dk1"/>
          </a:effectRef>
          <a:fontRef idx="minor">
            <a:schemeClr val="dk1"/>
          </a:fontRef>
        </p:style>
        <p:txBody>
          <a:bodyPr wrap="none" anchor="ctr"/>
          <a:lstStyle/>
          <a:p>
            <a:pPr algn="ctr" fontAlgn="auto">
              <a:spcBef>
                <a:spcPts val="0"/>
              </a:spcBef>
              <a:spcAft>
                <a:spcPts val="0"/>
              </a:spcAft>
              <a:defRPr/>
            </a:pPr>
            <a:r>
              <a:rPr lang="en-US" sz="2400" b="1">
                <a:solidFill>
                  <a:schemeClr val="tx1"/>
                </a:solidFill>
                <a:latin typeface="Arial" charset="0"/>
                <a:cs typeface="Arial" charset="0"/>
              </a:rPr>
              <a:t>Masalah Keuangan</a:t>
            </a:r>
            <a:endParaRPr lang="en-GB" sz="2400" b="1">
              <a:solidFill>
                <a:schemeClr val="tx1"/>
              </a:solidFill>
              <a:latin typeface="Arial" charset="0"/>
              <a:cs typeface="Arial" charset="0"/>
            </a:endParaRPr>
          </a:p>
        </p:txBody>
      </p:sp>
      <p:sp>
        <p:nvSpPr>
          <p:cNvPr id="18" name="Line 16"/>
          <p:cNvSpPr>
            <a:spLocks noChangeShapeType="1"/>
          </p:cNvSpPr>
          <p:nvPr/>
        </p:nvSpPr>
        <p:spPr bwMode="auto">
          <a:xfrm>
            <a:off x="1512888" y="5461026"/>
            <a:ext cx="0" cy="304800"/>
          </a:xfrm>
          <a:prstGeom prst="line">
            <a:avLst/>
          </a:prstGeom>
          <a:noFill/>
          <a:ln w="57150" cap="sq">
            <a:solidFill>
              <a:schemeClr val="bg1">
                <a:lumMod val="75000"/>
              </a:schemeClr>
            </a:solidFill>
            <a:miter lim="800000"/>
            <a:headEnd type="none" w="sm" len="sm"/>
            <a:tailEnd type="triangle" w="sm" len="sm"/>
          </a:ln>
        </p:spPr>
        <p:txBody>
          <a:bodyPr wrap="none"/>
          <a:lstStyle/>
          <a:p>
            <a:pPr fontAlgn="auto">
              <a:spcBef>
                <a:spcPts val="0"/>
              </a:spcBef>
              <a:spcAft>
                <a:spcPts val="0"/>
              </a:spcAft>
              <a:defRPr/>
            </a:pPr>
            <a:endParaRPr lang="id-ID">
              <a:latin typeface="+mn-lt"/>
              <a:cs typeface="+mn-cs"/>
            </a:endParaRPr>
          </a:p>
        </p:txBody>
      </p:sp>
      <p:sp>
        <p:nvSpPr>
          <p:cNvPr id="19" name="Line 17"/>
          <p:cNvSpPr>
            <a:spLocks noChangeShapeType="1"/>
          </p:cNvSpPr>
          <p:nvPr/>
        </p:nvSpPr>
        <p:spPr bwMode="auto">
          <a:xfrm>
            <a:off x="2905125" y="5461026"/>
            <a:ext cx="0" cy="304800"/>
          </a:xfrm>
          <a:prstGeom prst="line">
            <a:avLst/>
          </a:prstGeom>
          <a:noFill/>
          <a:ln w="57150" cap="sq">
            <a:solidFill>
              <a:schemeClr val="bg1">
                <a:lumMod val="75000"/>
              </a:schemeClr>
            </a:solidFill>
            <a:miter lim="800000"/>
            <a:headEnd type="none" w="sm" len="sm"/>
            <a:tailEnd type="triangle" w="sm" len="sm"/>
          </a:ln>
        </p:spPr>
        <p:txBody>
          <a:bodyPr wrap="none"/>
          <a:lstStyle/>
          <a:p>
            <a:pPr fontAlgn="auto">
              <a:spcBef>
                <a:spcPts val="0"/>
              </a:spcBef>
              <a:spcAft>
                <a:spcPts val="0"/>
              </a:spcAft>
              <a:defRPr/>
            </a:pPr>
            <a:endParaRPr lang="id-ID">
              <a:latin typeface="+mn-lt"/>
              <a:cs typeface="+mn-cs"/>
            </a:endParaRPr>
          </a:p>
        </p:txBody>
      </p:sp>
      <p:sp>
        <p:nvSpPr>
          <p:cNvPr id="20" name="Line 18"/>
          <p:cNvSpPr>
            <a:spLocks noChangeShapeType="1"/>
          </p:cNvSpPr>
          <p:nvPr/>
        </p:nvSpPr>
        <p:spPr bwMode="auto">
          <a:xfrm>
            <a:off x="4714875" y="5446738"/>
            <a:ext cx="0" cy="304800"/>
          </a:xfrm>
          <a:prstGeom prst="line">
            <a:avLst/>
          </a:prstGeom>
          <a:noFill/>
          <a:ln w="57150" cap="sq">
            <a:solidFill>
              <a:schemeClr val="bg1">
                <a:lumMod val="75000"/>
              </a:schemeClr>
            </a:solidFill>
            <a:miter lim="800000"/>
            <a:headEnd type="none" w="sm" len="sm"/>
            <a:tailEnd type="triangle" w="sm" len="sm"/>
          </a:ln>
        </p:spPr>
        <p:txBody>
          <a:bodyPr wrap="none"/>
          <a:lstStyle/>
          <a:p>
            <a:pPr fontAlgn="auto">
              <a:spcBef>
                <a:spcPts val="0"/>
              </a:spcBef>
              <a:spcAft>
                <a:spcPts val="0"/>
              </a:spcAft>
              <a:defRPr/>
            </a:pPr>
            <a:endParaRPr lang="id-ID">
              <a:latin typeface="+mn-lt"/>
              <a:cs typeface="+mn-cs"/>
            </a:endParaRPr>
          </a:p>
        </p:txBody>
      </p:sp>
      <p:sp>
        <p:nvSpPr>
          <p:cNvPr id="21" name="Line 19"/>
          <p:cNvSpPr>
            <a:spLocks noChangeShapeType="1"/>
          </p:cNvSpPr>
          <p:nvPr/>
        </p:nvSpPr>
        <p:spPr bwMode="auto">
          <a:xfrm>
            <a:off x="6286500" y="5461026"/>
            <a:ext cx="0" cy="304800"/>
          </a:xfrm>
          <a:prstGeom prst="line">
            <a:avLst/>
          </a:prstGeom>
          <a:noFill/>
          <a:ln w="57150" cap="sq">
            <a:solidFill>
              <a:schemeClr val="bg1">
                <a:lumMod val="75000"/>
              </a:schemeClr>
            </a:solidFill>
            <a:miter lim="800000"/>
            <a:headEnd type="none" w="sm" len="sm"/>
            <a:tailEnd type="triangle" w="sm" len="sm"/>
          </a:ln>
        </p:spPr>
        <p:txBody>
          <a:bodyPr wrap="none"/>
          <a:lstStyle/>
          <a:p>
            <a:pPr fontAlgn="auto">
              <a:spcBef>
                <a:spcPts val="0"/>
              </a:spcBef>
              <a:spcAft>
                <a:spcPts val="0"/>
              </a:spcAft>
              <a:defRPr/>
            </a:pPr>
            <a:endParaRPr lang="id-ID">
              <a:latin typeface="+mn-lt"/>
              <a:cs typeface="+mn-cs"/>
            </a:endParaRPr>
          </a:p>
        </p:txBody>
      </p:sp>
      <p:sp>
        <p:nvSpPr>
          <p:cNvPr id="22" name="Line 20"/>
          <p:cNvSpPr>
            <a:spLocks noChangeShapeType="1"/>
          </p:cNvSpPr>
          <p:nvPr/>
        </p:nvSpPr>
        <p:spPr bwMode="auto">
          <a:xfrm>
            <a:off x="7786688" y="5459438"/>
            <a:ext cx="0" cy="304800"/>
          </a:xfrm>
          <a:prstGeom prst="line">
            <a:avLst/>
          </a:prstGeom>
          <a:noFill/>
          <a:ln w="57150" cap="sq">
            <a:solidFill>
              <a:schemeClr val="bg1">
                <a:lumMod val="75000"/>
              </a:schemeClr>
            </a:solidFill>
            <a:miter lim="800000"/>
            <a:headEnd type="none" w="sm" len="sm"/>
            <a:tailEnd type="triangle" w="sm" len="sm"/>
          </a:ln>
        </p:spPr>
        <p:txBody>
          <a:bodyPr wrap="none"/>
          <a:lstStyle/>
          <a:p>
            <a:pPr fontAlgn="auto">
              <a:spcBef>
                <a:spcPts val="0"/>
              </a:spcBef>
              <a:spcAft>
                <a:spcPts val="0"/>
              </a:spcAft>
              <a:defRPr/>
            </a:pPr>
            <a:endParaRPr lang="id-ID">
              <a:latin typeface="+mn-lt"/>
              <a:cs typeface="+mn-cs"/>
            </a:endParaRPr>
          </a:p>
        </p:txBody>
      </p:sp>
      <p:sp>
        <p:nvSpPr>
          <p:cNvPr id="23" name="Line 21"/>
          <p:cNvSpPr>
            <a:spLocks noChangeShapeType="1"/>
          </p:cNvSpPr>
          <p:nvPr/>
        </p:nvSpPr>
        <p:spPr bwMode="auto">
          <a:xfrm>
            <a:off x="1562100" y="5461026"/>
            <a:ext cx="7010400" cy="0"/>
          </a:xfrm>
          <a:prstGeom prst="line">
            <a:avLst/>
          </a:prstGeom>
          <a:noFill/>
          <a:ln w="57150" cap="sq">
            <a:solidFill>
              <a:schemeClr val="bg1">
                <a:lumMod val="75000"/>
              </a:schemeClr>
            </a:solidFill>
            <a:miter lim="800000"/>
            <a:headEnd type="none" w="sm" len="sm"/>
            <a:tailEnd type="none" w="sm" len="sm"/>
          </a:ln>
        </p:spPr>
        <p:txBody>
          <a:bodyPr wrap="none"/>
          <a:lstStyle/>
          <a:p>
            <a:pPr fontAlgn="auto">
              <a:spcBef>
                <a:spcPts val="0"/>
              </a:spcBef>
              <a:spcAft>
                <a:spcPts val="0"/>
              </a:spcAft>
              <a:defRPr/>
            </a:pPr>
            <a:endParaRPr lang="id-ID">
              <a:latin typeface="+mn-lt"/>
              <a:cs typeface="+mn-cs"/>
            </a:endParaRPr>
          </a:p>
        </p:txBody>
      </p:sp>
      <p:sp>
        <p:nvSpPr>
          <p:cNvPr id="24" name="Line 22"/>
          <p:cNvSpPr>
            <a:spLocks noChangeShapeType="1"/>
          </p:cNvSpPr>
          <p:nvPr/>
        </p:nvSpPr>
        <p:spPr bwMode="auto">
          <a:xfrm>
            <a:off x="4714875" y="5232426"/>
            <a:ext cx="0" cy="228600"/>
          </a:xfrm>
          <a:prstGeom prst="line">
            <a:avLst/>
          </a:prstGeom>
          <a:noFill/>
          <a:ln w="57150" cap="sq">
            <a:solidFill>
              <a:schemeClr val="bg1">
                <a:lumMod val="75000"/>
              </a:schemeClr>
            </a:solidFill>
            <a:miter lim="800000"/>
            <a:headEnd type="none" w="sm" len="sm"/>
            <a:tailEnd type="none" w="sm" len="sm"/>
          </a:ln>
        </p:spPr>
        <p:txBody>
          <a:bodyPr wrap="none"/>
          <a:lstStyle/>
          <a:p>
            <a:pPr fontAlgn="auto">
              <a:spcBef>
                <a:spcPts val="0"/>
              </a:spcBef>
              <a:spcAft>
                <a:spcPts val="0"/>
              </a:spcAft>
              <a:defRPr/>
            </a:pPr>
            <a:endParaRPr lang="id-ID">
              <a:latin typeface="+mn-lt"/>
              <a:cs typeface="+mn-cs"/>
            </a:endParaRPr>
          </a:p>
        </p:txBody>
      </p:sp>
      <p:sp>
        <p:nvSpPr>
          <p:cNvPr id="25" name="Line 23"/>
          <p:cNvSpPr>
            <a:spLocks noChangeShapeType="1"/>
          </p:cNvSpPr>
          <p:nvPr/>
        </p:nvSpPr>
        <p:spPr bwMode="auto">
          <a:xfrm flipV="1">
            <a:off x="4714875" y="3300438"/>
            <a:ext cx="0" cy="381000"/>
          </a:xfrm>
          <a:prstGeom prst="line">
            <a:avLst/>
          </a:prstGeom>
          <a:noFill/>
          <a:ln w="76200" cap="sq">
            <a:solidFill>
              <a:schemeClr val="bg1">
                <a:lumMod val="75000"/>
              </a:schemeClr>
            </a:solidFill>
            <a:miter lim="800000"/>
            <a:headEnd type="none" w="sm" len="sm"/>
            <a:tailEnd type="triangle" w="sm" len="sm"/>
          </a:ln>
        </p:spPr>
        <p:txBody>
          <a:bodyPr wrap="none"/>
          <a:lstStyle/>
          <a:p>
            <a:pPr fontAlgn="auto">
              <a:spcBef>
                <a:spcPts val="0"/>
              </a:spcBef>
              <a:spcAft>
                <a:spcPts val="0"/>
              </a:spcAft>
              <a:defRPr/>
            </a:pPr>
            <a:endParaRPr lang="id-ID">
              <a:latin typeface="+mn-lt"/>
              <a:cs typeface="+mn-cs"/>
            </a:endParaRPr>
          </a:p>
        </p:txBody>
      </p:sp>
      <p:sp>
        <p:nvSpPr>
          <p:cNvPr id="26" name="Line 24"/>
          <p:cNvSpPr>
            <a:spLocks noChangeShapeType="1"/>
          </p:cNvSpPr>
          <p:nvPr/>
        </p:nvSpPr>
        <p:spPr bwMode="auto">
          <a:xfrm>
            <a:off x="8572500" y="5459438"/>
            <a:ext cx="0" cy="304800"/>
          </a:xfrm>
          <a:prstGeom prst="line">
            <a:avLst/>
          </a:prstGeom>
          <a:noFill/>
          <a:ln w="57150" cap="sq">
            <a:solidFill>
              <a:schemeClr val="bg1">
                <a:lumMod val="75000"/>
              </a:schemeClr>
            </a:solidFill>
            <a:miter lim="800000"/>
            <a:headEnd type="none" w="sm" len="sm"/>
            <a:tailEnd type="triangle" w="sm" len="sm"/>
          </a:ln>
        </p:spPr>
        <p:txBody>
          <a:bodyPr wrap="none"/>
          <a:lstStyle/>
          <a:p>
            <a:pPr fontAlgn="auto">
              <a:spcBef>
                <a:spcPts val="0"/>
              </a:spcBef>
              <a:spcAft>
                <a:spcPts val="0"/>
              </a:spcAft>
              <a:defRPr/>
            </a:pPr>
            <a:endParaRPr lang="id-ID">
              <a:latin typeface="+mn-lt"/>
              <a:cs typeface="+mn-cs"/>
            </a:endParaRPr>
          </a:p>
        </p:txBody>
      </p:sp>
      <p:sp>
        <p:nvSpPr>
          <p:cNvPr id="27" name="Text Box 25"/>
          <p:cNvSpPr txBox="1">
            <a:spLocks noChangeArrowheads="1"/>
          </p:cNvSpPr>
          <p:nvPr/>
        </p:nvSpPr>
        <p:spPr bwMode="auto">
          <a:xfrm>
            <a:off x="8371344" y="5870611"/>
            <a:ext cx="415498" cy="369332"/>
          </a:xfrm>
          <a:prstGeom prst="rect">
            <a:avLst/>
          </a:prstGeom>
          <a:noFill/>
          <a:ln w="317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a:spAutoFit/>
          </a:bodyPr>
          <a:lstStyle/>
          <a:p>
            <a:pPr fontAlgn="auto">
              <a:spcBef>
                <a:spcPts val="0"/>
              </a:spcBef>
              <a:spcAft>
                <a:spcPts val="0"/>
              </a:spcAft>
              <a:defRPr/>
            </a:pPr>
            <a:r>
              <a:rPr lang="en-US" b="1" dirty="0">
                <a:solidFill>
                  <a:schemeClr val="bg1">
                    <a:lumMod val="50000"/>
                  </a:schemeClr>
                </a:solidFill>
              </a:rPr>
              <a:t>…</a:t>
            </a:r>
          </a:p>
        </p:txBody>
      </p:sp>
      <p:sp>
        <p:nvSpPr>
          <p:cNvPr id="6180" name="Rectangle 27"/>
          <p:cNvSpPr>
            <a:spLocks noChangeArrowheads="1"/>
          </p:cNvSpPr>
          <p:nvPr/>
        </p:nvSpPr>
        <p:spPr bwMode="auto">
          <a:xfrm>
            <a:off x="695325" y="5308626"/>
            <a:ext cx="8153400" cy="1219200"/>
          </a:xfrm>
          <a:prstGeom prst="rect">
            <a:avLst/>
          </a:prstGeom>
          <a:noFill/>
          <a:ln w="12700" cap="rnd">
            <a:solidFill>
              <a:schemeClr val="tx1"/>
            </a:solidFill>
            <a:prstDash val="sysDot"/>
            <a:miter lim="800000"/>
            <a:headEnd type="none" w="sm" len="sm"/>
            <a:tailEnd type="none" w="sm" len="sm"/>
          </a:ln>
        </p:spPr>
        <p:txBody>
          <a:bodyPr wrap="none" anchor="ctr"/>
          <a:lstStyle/>
          <a:p>
            <a:endParaRPr lang="id-ID">
              <a:latin typeface="Calibri" pitchFamily="34" charset="0"/>
            </a:endParaRPr>
          </a:p>
        </p:txBody>
      </p:sp>
      <p:sp>
        <p:nvSpPr>
          <p:cNvPr id="30" name="Text Box 28"/>
          <p:cNvSpPr txBox="1">
            <a:spLocks noChangeArrowheads="1"/>
          </p:cNvSpPr>
          <p:nvPr/>
        </p:nvSpPr>
        <p:spPr bwMode="auto">
          <a:xfrm rot="16249362">
            <a:off x="71438" y="5710263"/>
            <a:ext cx="954088" cy="369887"/>
          </a:xfrm>
          <a:prstGeom prst="rect">
            <a:avLst/>
          </a:prstGeom>
          <a:noFill/>
          <a:ln w="12700" cap="sq">
            <a:solidFill>
              <a:schemeClr val="bg1">
                <a:lumMod val="75000"/>
              </a:schemeClr>
            </a:solidFill>
            <a:miter lim="800000"/>
            <a:headEnd type="none" w="sm" len="sm"/>
            <a:tailEnd type="none" w="sm" len="sm"/>
          </a:ln>
        </p:spPr>
        <p:txBody>
          <a:bodyPr>
            <a:spAutoFit/>
          </a:bodyPr>
          <a:lstStyle/>
          <a:p>
            <a:pPr fontAlgn="auto">
              <a:spcBef>
                <a:spcPts val="0"/>
              </a:spcBef>
              <a:spcAft>
                <a:spcPts val="0"/>
              </a:spcAft>
              <a:defRPr/>
            </a:pPr>
            <a:r>
              <a:rPr lang="en-US" dirty="0">
                <a:solidFill>
                  <a:schemeClr val="bg1">
                    <a:lumMod val="75000"/>
                  </a:schemeClr>
                </a:solidFill>
              </a:rPr>
              <a:t>Type</a:t>
            </a:r>
            <a:endParaRPr lang="en-GB" dirty="0">
              <a:solidFill>
                <a:schemeClr val="bg1">
                  <a:lumMod val="75000"/>
                </a:schemeClr>
              </a:solidFill>
            </a:endParaRPr>
          </a:p>
        </p:txBody>
      </p:sp>
      <p:sp>
        <p:nvSpPr>
          <p:cNvPr id="33" name="Oval 32"/>
          <p:cNvSpPr/>
          <p:nvPr/>
        </p:nvSpPr>
        <p:spPr>
          <a:xfrm>
            <a:off x="3857620" y="3732233"/>
            <a:ext cx="1714512" cy="1428760"/>
          </a:xfrm>
          <a:prstGeom prst="ellipse">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id-ID" sz="2800" b="1" dirty="0">
                <a:solidFill>
                  <a:schemeClr val="tx1"/>
                </a:solidFill>
                <a:effectLst>
                  <a:outerShdw blurRad="38100" dist="38100" dir="2700000" algn="tl">
                    <a:srgbClr val="000000">
                      <a:alpha val="43137"/>
                    </a:srgbClr>
                  </a:outerShdw>
                </a:effectLst>
              </a:rPr>
              <a:t>RISIKO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20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2000"/>
                                        <p:tgtEl>
                                          <p:spTgt spid="18"/>
                                        </p:tgtEl>
                                      </p:cBhvr>
                                    </p:animEffect>
                                  </p:childTnLst>
                                </p:cTn>
                              </p:par>
                              <p:par>
                                <p:cTn id="38" presetID="10" presetClass="entr" presetSubtype="0"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2000"/>
                                        <p:tgtEl>
                                          <p:spTgt spid="19"/>
                                        </p:tgtEl>
                                      </p:cBhvr>
                                    </p:animEffect>
                                  </p:childTnLst>
                                </p:cTn>
                              </p:par>
                              <p:par>
                                <p:cTn id="41" presetID="10" presetClass="entr" presetSubtype="0"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2000"/>
                                        <p:tgtEl>
                                          <p:spTgt spid="20"/>
                                        </p:tgtEl>
                                      </p:cBhvr>
                                    </p:animEffect>
                                  </p:childTnLst>
                                </p:cTn>
                              </p:par>
                              <p:par>
                                <p:cTn id="44" presetID="10" presetClass="entr" presetSubtype="0"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2000"/>
                                        <p:tgtEl>
                                          <p:spTgt spid="21"/>
                                        </p:tgtEl>
                                      </p:cBhvr>
                                    </p:animEffect>
                                  </p:childTnLst>
                                </p:cTn>
                              </p:par>
                              <p:par>
                                <p:cTn id="47" presetID="10" presetClass="entr" presetSubtype="0"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2000"/>
                                        <p:tgtEl>
                                          <p:spTgt spid="22"/>
                                        </p:tgtEl>
                                      </p:cBhvr>
                                    </p:animEffect>
                                  </p:childTnLst>
                                </p:cTn>
                              </p:par>
                              <p:par>
                                <p:cTn id="50" presetID="10" presetClass="entr" presetSubtype="0" fill="hold"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2000"/>
                                        <p:tgtEl>
                                          <p:spTgt spid="23"/>
                                        </p:tgtEl>
                                      </p:cBhvr>
                                    </p:animEffect>
                                  </p:childTnLst>
                                </p:cTn>
                              </p:par>
                              <p:par>
                                <p:cTn id="53" presetID="10" presetClass="entr" presetSubtype="0" fill="hold"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2000"/>
                                        <p:tgtEl>
                                          <p:spTgt spid="24"/>
                                        </p:tgtEl>
                                      </p:cBhvr>
                                    </p:animEffect>
                                  </p:childTnLst>
                                </p:cTn>
                              </p:par>
                              <p:par>
                                <p:cTn id="56" presetID="10" presetClass="entr" presetSubtype="0" fill="hold"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2000"/>
                                        <p:tgtEl>
                                          <p:spTgt spid="26"/>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2000"/>
                                        <p:tgtEl>
                                          <p:spTgt spid="25"/>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fade">
                                      <p:cBhvr>
                                        <p:cTn id="68"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itle 1"/>
          <p:cNvSpPr>
            <a:spLocks noGrp="1"/>
          </p:cNvSpPr>
          <p:nvPr>
            <p:ph type="title"/>
          </p:nvPr>
        </p:nvSpPr>
        <p:spPr>
          <a:xfrm>
            <a:off x="571472" y="642918"/>
            <a:ext cx="8153400" cy="990600"/>
          </a:xfrm>
        </p:spPr>
        <p:txBody>
          <a:bodyPr/>
          <a:lstStyle/>
          <a:p>
            <a:pPr eaLnBrk="1" hangingPunct="1"/>
            <a:r>
              <a:rPr lang="en-US" sz="3200" smtClean="0"/>
              <a:t>Subrogation &amp; Contribution</a:t>
            </a:r>
          </a:p>
        </p:txBody>
      </p:sp>
      <p:sp>
        <p:nvSpPr>
          <p:cNvPr id="5" name="Slide Number Placeholder 4"/>
          <p:cNvSpPr>
            <a:spLocks noGrp="1"/>
          </p:cNvSpPr>
          <p:nvPr>
            <p:ph type="sldNum" sz="quarter" idx="12"/>
          </p:nvPr>
        </p:nvSpPr>
        <p:spPr/>
        <p:txBody>
          <a:bodyPr>
            <a:normAutofit/>
          </a:bodyPr>
          <a:lstStyle/>
          <a:p>
            <a:pPr>
              <a:defRPr/>
            </a:pPr>
            <a:fld id="{7B45ED6C-587B-466B-B906-838B9AD54761}" type="slidenum">
              <a:rPr lang="en-US"/>
              <a:pPr>
                <a:defRPr/>
              </a:pPr>
              <a:t>30</a:t>
            </a:fld>
            <a:endParaRPr lang="en-US"/>
          </a:p>
        </p:txBody>
      </p:sp>
      <p:graphicFrame>
        <p:nvGraphicFramePr>
          <p:cNvPr id="87043" name="Object 2"/>
          <p:cNvGraphicFramePr>
            <a:graphicFrameLocks noChangeAspect="1"/>
          </p:cNvGraphicFramePr>
          <p:nvPr/>
        </p:nvGraphicFramePr>
        <p:xfrm>
          <a:off x="1000100" y="1785926"/>
          <a:ext cx="7153275" cy="4659313"/>
        </p:xfrm>
        <a:graphic>
          <a:graphicData uri="http://schemas.openxmlformats.org/presentationml/2006/ole">
            <mc:AlternateContent xmlns:mc="http://schemas.openxmlformats.org/markup-compatibility/2006">
              <mc:Choice xmlns:v="urn:schemas-microsoft-com:vml" Requires="v">
                <p:oleObj spid="_x0000_s4099" name="Visio" r:id="rId4" imgW="7144560" imgH="4654800" progId="">
                  <p:embed/>
                </p:oleObj>
              </mc:Choice>
              <mc:Fallback>
                <p:oleObj name="Visio" r:id="rId4" imgW="7144560" imgH="4654800" progId="">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0100" y="1785926"/>
                        <a:ext cx="7153275" cy="4659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499"/>
                                          </p:stCondLst>
                                        </p:cTn>
                                        <p:tgtEl>
                                          <p:spTgt spid="87043"/>
                                        </p:tgtEl>
                                        <p:attrNameLst>
                                          <p:attrName>style.visibility</p:attrName>
                                        </p:attrNameLst>
                                      </p:cBhvr>
                                      <p:to>
                                        <p:strVal val="visible"/>
                                      </p:to>
                                    </p:set>
                                    <p:anim to="" calcmode="lin" valueType="num">
                                      <p:cBhvr>
                                        <p:cTn id="7" dur="1" fill="hold"/>
                                        <p:tgtEl>
                                          <p:spTgt spid="8704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ASURANSI</a:t>
            </a:r>
            <a:endParaRPr lang="en-US"/>
          </a:p>
        </p:txBody>
      </p:sp>
      <p:sp>
        <p:nvSpPr>
          <p:cNvPr id="3" name="Content Placeholder 2"/>
          <p:cNvSpPr>
            <a:spLocks noGrp="1"/>
          </p:cNvSpPr>
          <p:nvPr>
            <p:ph idx="1"/>
          </p:nvPr>
        </p:nvSpPr>
        <p:spPr/>
        <p:txBody>
          <a:bodyPr/>
          <a:lstStyle/>
          <a:p>
            <a:pPr lvl="0" algn="ctr">
              <a:buNone/>
            </a:pPr>
            <a:r>
              <a:rPr lang="en-US" b="0" cap="none" spc="0" smtClean="0">
                <a:ln w="11430"/>
                <a:solidFill>
                  <a:schemeClr val="tx2">
                    <a:lumMod val="75000"/>
                  </a:schemeClr>
                </a:solidFill>
                <a:effectLst/>
              </a:rPr>
              <a:t>D.S. Hansell, dalam bukunya </a:t>
            </a:r>
            <a:r>
              <a:rPr lang="en-US" b="0" i="1" cap="none" spc="0" smtClean="0">
                <a:ln w="11430"/>
                <a:solidFill>
                  <a:schemeClr val="tx2">
                    <a:lumMod val="75000"/>
                  </a:schemeClr>
                </a:solidFill>
                <a:effectLst/>
              </a:rPr>
              <a:t>Elements of Insurance </a:t>
            </a:r>
            <a:r>
              <a:rPr lang="en-US" b="0" cap="none" spc="0" smtClean="0">
                <a:ln w="11430"/>
                <a:solidFill>
                  <a:schemeClr val="tx2">
                    <a:lumMod val="75000"/>
                  </a:schemeClr>
                </a:solidFill>
                <a:effectLst/>
              </a:rPr>
              <a:t>menyatakan bahwa asuransi selalu berkaitan dengan risiko </a:t>
            </a:r>
            <a:endParaRPr lang="id-ID" b="0" cap="none" spc="0" smtClean="0">
              <a:ln w="11430"/>
              <a:solidFill>
                <a:schemeClr val="tx2">
                  <a:lumMod val="75000"/>
                </a:schemeClr>
              </a:solidFill>
              <a:effectLst/>
            </a:endParaRPr>
          </a:p>
          <a:p>
            <a:pPr lvl="0" algn="ctr">
              <a:buNone/>
            </a:pPr>
            <a:r>
              <a:rPr lang="en-US" b="0" cap="none" spc="0" smtClean="0">
                <a:ln w="11430"/>
                <a:solidFill>
                  <a:schemeClr val="tx2">
                    <a:lumMod val="75000"/>
                  </a:schemeClr>
                </a:solidFill>
                <a:effectLst/>
              </a:rPr>
              <a:t>(</a:t>
            </a:r>
            <a:r>
              <a:rPr lang="en-US" b="0" i="1" cap="none" spc="0" smtClean="0">
                <a:ln w="11430"/>
                <a:solidFill>
                  <a:schemeClr val="tx2">
                    <a:lumMod val="75000"/>
                  </a:schemeClr>
                </a:solidFill>
                <a:effectLst/>
              </a:rPr>
              <a:t>Insurance is to do with risk</a:t>
            </a:r>
            <a:r>
              <a:rPr lang="en-US" b="0" cap="none" spc="0" smtClean="0">
                <a:ln w="11430"/>
                <a:solidFill>
                  <a:schemeClr val="tx2">
                    <a:lumMod val="75000"/>
                  </a:schemeClr>
                </a:solidFill>
                <a:effectLst/>
              </a:rPr>
              <a:t>)</a:t>
            </a:r>
            <a:endParaRPr lang="id-ID" b="0" cap="none" spc="0" smtClean="0">
              <a:ln w="11430"/>
              <a:solidFill>
                <a:schemeClr val="tx2">
                  <a:lumMod val="75000"/>
                </a:schemeClr>
              </a:solidFill>
              <a:effectLst/>
            </a:endParaRPr>
          </a:p>
          <a:p>
            <a:pPr>
              <a:buNone/>
            </a:pPr>
            <a:endParaRPr lang="en-US">
              <a:solidFill>
                <a:schemeClr val="tx2">
                  <a:lumMod val="75000"/>
                </a:schemeClr>
              </a:solidFill>
            </a:endParaRPr>
          </a:p>
        </p:txBody>
      </p:sp>
      <p:sp>
        <p:nvSpPr>
          <p:cNvPr id="4" name="Slide Number Placeholder 3"/>
          <p:cNvSpPr>
            <a:spLocks noGrp="1"/>
          </p:cNvSpPr>
          <p:nvPr>
            <p:ph type="sldNum" sz="quarter" idx="12"/>
          </p:nvPr>
        </p:nvSpPr>
        <p:spPr/>
        <p:txBody>
          <a:bodyPr/>
          <a:lstStyle/>
          <a:p>
            <a:fld id="{30465B68-4521-43BC-9C7C-8C145BF9A3EE}" type="slidenum">
              <a:rPr lang="en-US" smtClean="0"/>
              <a:pPr/>
              <a:t>4</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28596" y="928670"/>
            <a:ext cx="8153400" cy="990600"/>
          </a:xfrm>
        </p:spPr>
        <p:txBody>
          <a:bodyPr>
            <a:normAutofit fontScale="90000"/>
          </a:bodyPr>
          <a:lstStyle/>
          <a:p>
            <a:pPr eaLnBrk="1" hangingPunct="1"/>
            <a:r>
              <a:rPr lang="en-US" smtClean="0"/>
              <a:t>RISIKO</a:t>
            </a:r>
            <a:br>
              <a:rPr lang="en-US" smtClean="0"/>
            </a:br>
            <a:r>
              <a:rPr lang="en-US" smtClean="0"/>
              <a:t>(</a:t>
            </a:r>
            <a:r>
              <a:rPr lang="id-ID" smtClean="0"/>
              <a:t> Definisi</a:t>
            </a:r>
            <a:r>
              <a:rPr lang="en-US" smtClean="0"/>
              <a:t>)</a:t>
            </a:r>
          </a:p>
        </p:txBody>
      </p:sp>
      <p:sp>
        <p:nvSpPr>
          <p:cNvPr id="5" name="Slide Number Placeholder 4"/>
          <p:cNvSpPr>
            <a:spLocks noGrp="1"/>
          </p:cNvSpPr>
          <p:nvPr>
            <p:ph type="sldNum" sz="quarter" idx="12"/>
          </p:nvPr>
        </p:nvSpPr>
        <p:spPr/>
        <p:txBody>
          <a:bodyPr>
            <a:normAutofit/>
          </a:bodyPr>
          <a:lstStyle/>
          <a:p>
            <a:pPr>
              <a:defRPr/>
            </a:pPr>
            <a:fld id="{8CFD5B2B-C2AB-404B-9FB8-F42DD3AF965A}" type="slidenum">
              <a:rPr lang="en-US"/>
              <a:pPr>
                <a:defRPr/>
              </a:pPr>
              <a:t>5</a:t>
            </a:fld>
            <a:endParaRPr lang="en-US"/>
          </a:p>
        </p:txBody>
      </p:sp>
      <p:sp>
        <p:nvSpPr>
          <p:cNvPr id="6" name="Rectangle 3" descr="Rectangle: Click to edit Master text styles&#10;Second level&#10;Third level&#10;Fourth level&#10;Fifth level"/>
          <p:cNvSpPr>
            <a:spLocks noChangeArrowheads="1"/>
          </p:cNvSpPr>
          <p:nvPr/>
        </p:nvSpPr>
        <p:spPr bwMode="auto">
          <a:xfrm>
            <a:off x="838200" y="1905000"/>
            <a:ext cx="7772400" cy="4114800"/>
          </a:xfrm>
          <a:prstGeom prst="rect">
            <a:avLst/>
          </a:prstGeom>
          <a:noFill/>
          <a:ln w="9525">
            <a:noFill/>
            <a:miter lim="800000"/>
            <a:headEnd/>
            <a:tailEnd/>
          </a:ln>
        </p:spPr>
        <p:txBody>
          <a:bodyPr/>
          <a:lstStyle/>
          <a:p>
            <a:pPr marL="342900" indent="-342900" eaLnBrk="0" hangingPunct="0">
              <a:lnSpc>
                <a:spcPct val="100000"/>
              </a:lnSpc>
              <a:buClrTx/>
              <a:buSzTx/>
              <a:buFontTx/>
              <a:buNone/>
            </a:pPr>
            <a:r>
              <a:rPr lang="en-US" sz="2400" b="0">
                <a:latin typeface="+mj-lt"/>
              </a:rPr>
              <a:t>RISIKO adalah</a:t>
            </a:r>
          </a:p>
          <a:p>
            <a:pPr marL="342900" indent="-342900" eaLnBrk="0" hangingPunct="0">
              <a:lnSpc>
                <a:spcPct val="100000"/>
              </a:lnSpc>
              <a:buClrTx/>
              <a:buSzTx/>
              <a:buFont typeface="Wingdings" pitchFamily="2" charset="2"/>
              <a:buChar char="Ø"/>
            </a:pPr>
            <a:r>
              <a:rPr lang="en-US" sz="2400" b="0">
                <a:latin typeface="+mj-lt"/>
              </a:rPr>
              <a:t>Keraguan objektif atas hasil suatu kejadian dalam situasi tertentu.</a:t>
            </a:r>
          </a:p>
          <a:p>
            <a:pPr marL="342900" indent="-342900" eaLnBrk="0" hangingPunct="0">
              <a:lnSpc>
                <a:spcPct val="100000"/>
              </a:lnSpc>
              <a:buClrTx/>
              <a:buSzTx/>
              <a:buFont typeface="Wingdings" pitchFamily="2" charset="2"/>
              <a:buChar char="Ø"/>
            </a:pPr>
            <a:r>
              <a:rPr lang="en-US" sz="2400" b="0">
                <a:latin typeface="+mj-lt"/>
              </a:rPr>
              <a:t>Ketidakpastian atas terjadinya kerugian ekonomi.</a:t>
            </a:r>
          </a:p>
          <a:p>
            <a:pPr marL="342900" indent="-342900" eaLnBrk="0" hangingPunct="0">
              <a:buClrTx/>
              <a:buSzTx/>
              <a:buFont typeface="Wingdings" pitchFamily="2" charset="2"/>
              <a:buChar char="Ø"/>
            </a:pPr>
            <a:r>
              <a:rPr lang="en-US" sz="2400" b="0">
                <a:latin typeface="+mj-lt"/>
              </a:rPr>
              <a:t>Ketidakprediksian / ketakterdugaan, kecenderungan hasil aktual (sebenarnya) mungkin berbeda dari hasil yang diprediksi. Kemungkinan terjadinya kejadian yang tidak menguntungkan .</a:t>
            </a:r>
          </a:p>
          <a:p>
            <a:pPr marL="342900" indent="-342900" eaLnBrk="0" hangingPunct="0">
              <a:buClrTx/>
              <a:buSzTx/>
              <a:buFont typeface="Wingdings" pitchFamily="2" charset="2"/>
              <a:buChar char="Ø"/>
            </a:pPr>
            <a:r>
              <a:rPr lang="en-US" sz="2400" b="0">
                <a:latin typeface="+mj-lt"/>
              </a:rPr>
              <a:t>Kesempatan / peluang suatu kerugian.</a:t>
            </a:r>
          </a:p>
          <a:p>
            <a:pPr marL="342900" indent="-342900" eaLnBrk="0" hangingPunct="0">
              <a:buClrTx/>
              <a:buSzTx/>
              <a:buFont typeface="Wingdings" pitchFamily="2" charset="2"/>
              <a:buChar char="Ø"/>
            </a:pPr>
            <a:r>
              <a:rPr lang="en-US" sz="2400" b="0">
                <a:latin typeface="+mj-lt"/>
              </a:rPr>
              <a:t>Kombinasi dari hazard-hazard. </a:t>
            </a:r>
          </a:p>
        </p:txBody>
      </p:sp>
      <p:sp>
        <p:nvSpPr>
          <p:cNvPr id="9" name="Rectangle 2"/>
          <p:cNvSpPr>
            <a:spLocks noChangeArrowheads="1"/>
          </p:cNvSpPr>
          <p:nvPr/>
        </p:nvSpPr>
        <p:spPr bwMode="auto">
          <a:xfrm>
            <a:off x="642938" y="5857896"/>
            <a:ext cx="7905750" cy="642938"/>
          </a:xfrm>
          <a:prstGeom prst="rect">
            <a:avLst/>
          </a:prstGeom>
          <a:solidFill>
            <a:schemeClr val="accent5">
              <a:lumMod val="20000"/>
              <a:lumOff val="80000"/>
            </a:schemeClr>
          </a:solidFill>
          <a:ln w="9525">
            <a:solidFill>
              <a:schemeClr val="tx1"/>
            </a:solidFill>
            <a:miter lim="800000"/>
            <a:headEnd/>
            <a:tailEnd/>
          </a:ln>
        </p:spPr>
        <p:txBody>
          <a:bodyPr wrap="none" anchor="ctr"/>
          <a:lstStyle/>
          <a:p>
            <a:pPr eaLnBrk="0" hangingPunct="0">
              <a:lnSpc>
                <a:spcPct val="100000"/>
              </a:lnSpc>
              <a:spcBef>
                <a:spcPct val="0"/>
              </a:spcBef>
              <a:buClrTx/>
              <a:buSzTx/>
              <a:buFontTx/>
              <a:buNone/>
            </a:pPr>
            <a:endParaRPr lang="en-GB" sz="2400" b="0">
              <a:latin typeface="Times New Roman" pitchFamily="18" charset="0"/>
            </a:endParaRPr>
          </a:p>
        </p:txBody>
      </p:sp>
      <p:sp>
        <p:nvSpPr>
          <p:cNvPr id="31750" name="Rectangle 9"/>
          <p:cNvSpPr>
            <a:spLocks noChangeArrowheads="1"/>
          </p:cNvSpPr>
          <p:nvPr/>
        </p:nvSpPr>
        <p:spPr bwMode="auto">
          <a:xfrm>
            <a:off x="642938" y="5932495"/>
            <a:ext cx="8072437" cy="425450"/>
          </a:xfrm>
          <a:prstGeom prst="rect">
            <a:avLst/>
          </a:prstGeom>
          <a:noFill/>
          <a:ln w="9525">
            <a:noFill/>
            <a:miter lim="800000"/>
            <a:headEnd/>
            <a:tailEnd/>
          </a:ln>
        </p:spPr>
        <p:txBody>
          <a:bodyPr>
            <a:spAutoFit/>
          </a:bodyPr>
          <a:lstStyle/>
          <a:p>
            <a:pPr marL="342900" indent="-342900" eaLnBrk="0" hangingPunct="0">
              <a:buClrTx/>
              <a:buSzTx/>
            </a:pPr>
            <a:r>
              <a:rPr lang="en-US" sz="2400" b="0">
                <a:latin typeface="Arial Narrow" pitchFamily="34" charset="0"/>
              </a:rPr>
              <a:t>“RISIKO = Ketidakpastian suatu kerugian (The Uncertainty Of Loss )” </a:t>
            </a:r>
            <a:endParaRPr lang="en-GB" sz="2400" b="0">
              <a:latin typeface="Arial Narrow"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499"/>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childTnLst>
                          </p:cTn>
                        </p:par>
                        <p:par>
                          <p:cTn id="8" fill="hold">
                            <p:stCondLst>
                              <p:cond delay="500"/>
                            </p:stCondLst>
                            <p:childTnLst>
                              <p:par>
                                <p:cTn id="9" presetID="24" presetClass="entr" presetSubtype="0" fill="hold" grpId="0" nodeType="afterEffect">
                                  <p:stCondLst>
                                    <p:cond delay="0"/>
                                  </p:stCondLst>
                                  <p:childTnLst>
                                    <p:set>
                                      <p:cBhvr>
                                        <p:cTn id="10" dur="1" fill="hold">
                                          <p:stCondLst>
                                            <p:cond delay="499"/>
                                          </p:stCondLst>
                                        </p:cTn>
                                        <p:tgtEl>
                                          <p:spTgt spid="9"/>
                                        </p:tgtEl>
                                        <p:attrNameLst>
                                          <p:attrName>style.visibility</p:attrName>
                                        </p:attrNameLst>
                                      </p:cBhvr>
                                      <p:to>
                                        <p:strVal val="visible"/>
                                      </p:to>
                                    </p:set>
                                    <p:anim to="" calcmode="lin" valueType="num">
                                      <p:cBhvr>
                                        <p:cTn id="11" dur="1" fill="hold"/>
                                        <p:tgtEl>
                                          <p:spTgt spid="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6" name="Title 4"/>
          <p:cNvSpPr>
            <a:spLocks noGrp="1"/>
          </p:cNvSpPr>
          <p:nvPr>
            <p:ph type="title"/>
          </p:nvPr>
        </p:nvSpPr>
        <p:spPr>
          <a:xfrm>
            <a:off x="612775" y="652450"/>
            <a:ext cx="8153400" cy="990600"/>
          </a:xfrm>
        </p:spPr>
        <p:txBody>
          <a:bodyPr/>
          <a:lstStyle/>
          <a:p>
            <a:pPr eaLnBrk="1" hangingPunct="1"/>
            <a:r>
              <a:rPr lang="id-ID" sz="3200" smtClean="0"/>
              <a:t>Peril &amp; Hazard</a:t>
            </a:r>
          </a:p>
        </p:txBody>
      </p:sp>
      <p:sp>
        <p:nvSpPr>
          <p:cNvPr id="41987" name="Rectangle 3"/>
          <p:cNvSpPr>
            <a:spLocks noGrp="1" noChangeArrowheads="1"/>
          </p:cNvSpPr>
          <p:nvPr>
            <p:ph idx="1"/>
          </p:nvPr>
        </p:nvSpPr>
        <p:spPr>
          <a:xfrm>
            <a:off x="611188" y="1628775"/>
            <a:ext cx="7772400" cy="4800600"/>
          </a:xfrm>
        </p:spPr>
        <p:txBody>
          <a:bodyPr>
            <a:normAutofit fontScale="77500" lnSpcReduction="20000"/>
          </a:bodyPr>
          <a:lstStyle/>
          <a:p>
            <a:pPr eaLnBrk="1" hangingPunct="1"/>
            <a:r>
              <a:rPr lang="en-US" sz="2800" b="1" smtClean="0">
                <a:latin typeface="Arial Narrow" pitchFamily="34" charset="0"/>
              </a:rPr>
              <a:t>P</a:t>
            </a:r>
            <a:r>
              <a:rPr lang="id-ID" sz="2800" b="1" smtClean="0">
                <a:latin typeface="Arial Narrow" pitchFamily="34" charset="0"/>
              </a:rPr>
              <a:t>ERIL</a:t>
            </a:r>
            <a:r>
              <a:rPr lang="en-US" sz="2800" b="1" smtClean="0">
                <a:latin typeface="Arial Narrow" pitchFamily="34" charset="0"/>
              </a:rPr>
              <a:t> adalah penyebab Kerugian</a:t>
            </a:r>
            <a:endParaRPr lang="en-US" sz="2800" smtClean="0">
              <a:latin typeface="Arial Narrow" pitchFamily="34" charset="0"/>
            </a:endParaRPr>
          </a:p>
          <a:p>
            <a:pPr eaLnBrk="1" hangingPunct="1">
              <a:buFontTx/>
              <a:buNone/>
            </a:pPr>
            <a:r>
              <a:rPr lang="en-US" sz="2800" smtClean="0">
                <a:latin typeface="Arial Narrow" pitchFamily="34" charset="0"/>
              </a:rPr>
              <a:t>	eq. kebakaran, badai, gempa, kecelakaan, sakit, dll.</a:t>
            </a:r>
          </a:p>
          <a:p>
            <a:pPr eaLnBrk="1" hangingPunct="1"/>
            <a:r>
              <a:rPr lang="en-US" sz="2800" b="1" smtClean="0">
                <a:latin typeface="Arial Narrow" pitchFamily="34" charset="0"/>
              </a:rPr>
              <a:t>H</a:t>
            </a:r>
            <a:r>
              <a:rPr lang="id-ID" sz="2800" b="1" smtClean="0">
                <a:latin typeface="Arial Narrow" pitchFamily="34" charset="0"/>
              </a:rPr>
              <a:t>AZARD</a:t>
            </a:r>
            <a:r>
              <a:rPr lang="en-US" sz="2800" b="1" smtClean="0">
                <a:latin typeface="Arial Narrow" pitchFamily="34" charset="0"/>
              </a:rPr>
              <a:t>: </a:t>
            </a:r>
            <a:r>
              <a:rPr lang="en-US" sz="2800" smtClean="0">
                <a:latin typeface="Arial Narrow" pitchFamily="34" charset="0"/>
              </a:rPr>
              <a:t>adalah suatu kondisi yang dapat menimbulkan atau meningkatkan kemungkinan kerugian yang timbul dari peril tertentu.</a:t>
            </a:r>
          </a:p>
          <a:p>
            <a:pPr eaLnBrk="1" hangingPunct="1"/>
            <a:r>
              <a:rPr lang="en-US" sz="2800" smtClean="0">
                <a:latin typeface="Arial Narrow" pitchFamily="34" charset="0"/>
              </a:rPr>
              <a:t>Misal: jalan rusak, pekerjaan yang berbahaya, mesin yang kurang perawatan.</a:t>
            </a:r>
            <a:endParaRPr lang="id-ID" sz="2800" smtClean="0">
              <a:latin typeface="Arial Narrow" pitchFamily="34" charset="0"/>
            </a:endParaRPr>
          </a:p>
          <a:p>
            <a:pPr>
              <a:buNone/>
            </a:pPr>
            <a:r>
              <a:rPr lang="id-ID" sz="2800" b="1" smtClean="0">
                <a:latin typeface="Arial Narrow" pitchFamily="34" charset="0"/>
              </a:rPr>
              <a:t>    a. </a:t>
            </a:r>
            <a:r>
              <a:rPr lang="en-US" sz="2800" b="1" u="sng" smtClean="0">
                <a:latin typeface="Arial Narrow" pitchFamily="34" charset="0"/>
              </a:rPr>
              <a:t>Physical Hazard</a:t>
            </a:r>
            <a:r>
              <a:rPr lang="en-US" sz="2800" b="1" smtClean="0">
                <a:latin typeface="Arial Narrow" pitchFamily="34" charset="0"/>
              </a:rPr>
              <a:t>: </a:t>
            </a:r>
            <a:r>
              <a:rPr lang="en-US" sz="2800" smtClean="0"/>
              <a:t> suatu kondisi fisik yang dapat menambah kemungkinan terjadinya kerugian. Misal Bahan bakar, bahan peledak, Kondisi kapal, Konstruksi bangunan, Lokasi</a:t>
            </a:r>
          </a:p>
          <a:p>
            <a:pPr eaLnBrk="1" hangingPunct="1">
              <a:buFont typeface="Wingdings 2" pitchFamily="18" charset="2"/>
              <a:buNone/>
            </a:pPr>
            <a:endParaRPr lang="en-US" sz="2800" smtClean="0">
              <a:latin typeface="Arial Narrow" pitchFamily="34" charset="0"/>
            </a:endParaRPr>
          </a:p>
          <a:p>
            <a:pPr>
              <a:buNone/>
            </a:pPr>
            <a:r>
              <a:rPr lang="en-US" sz="2800" b="1" smtClean="0">
                <a:latin typeface="Arial Narrow" pitchFamily="34" charset="0"/>
              </a:rPr>
              <a:t>    </a:t>
            </a:r>
            <a:r>
              <a:rPr lang="id-ID" sz="2800" b="1" smtClean="0">
                <a:latin typeface="Arial Narrow" pitchFamily="34" charset="0"/>
              </a:rPr>
              <a:t>b. </a:t>
            </a:r>
            <a:r>
              <a:rPr lang="en-US" sz="2800" b="1" u="sng" smtClean="0">
                <a:latin typeface="Arial Narrow" pitchFamily="34" charset="0"/>
              </a:rPr>
              <a:t>Moral Hazard</a:t>
            </a:r>
            <a:r>
              <a:rPr lang="en-US" sz="2800" b="1" smtClean="0">
                <a:latin typeface="Arial Narrow" pitchFamily="34" charset="0"/>
              </a:rPr>
              <a:t>: </a:t>
            </a:r>
            <a:r>
              <a:rPr lang="en-US" sz="2800" smtClean="0"/>
              <a:t>adalah suatu karakter dan tingkah laku individu peserta yang dapat menambah atau menimbulkan kemungkinan kerugian. Misalnya: </a:t>
            </a:r>
            <a:r>
              <a:rPr lang="sv-SE" sz="2800" smtClean="0"/>
              <a:t>Sikap tendensi untuk memperoleh keuntungan dalam asuransi</a:t>
            </a:r>
            <a:endParaRPr lang="en-GB" sz="2400" smtClean="0"/>
          </a:p>
        </p:txBody>
      </p:sp>
      <p:sp>
        <p:nvSpPr>
          <p:cNvPr id="20483" name="Slide Number Placeholder 5"/>
          <p:cNvSpPr>
            <a:spLocks noGrp="1"/>
          </p:cNvSpPr>
          <p:nvPr>
            <p:ph type="sldNum" sz="quarter" idx="12"/>
          </p:nvPr>
        </p:nvSpPr>
        <p:spPr/>
        <p:txBody>
          <a:bodyPr>
            <a:normAutofit/>
          </a:bodyPr>
          <a:lstStyle/>
          <a:p>
            <a:pPr>
              <a:defRPr/>
            </a:pPr>
            <a:fld id="{03772858-E4F8-4DB5-88FA-FE119D26AA60}" type="slidenum">
              <a:rPr lang="en-US"/>
              <a:pPr>
                <a:defRPr/>
              </a:pPr>
              <a:t>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1987"/>
                                        </p:tgtEl>
                                        <p:attrNameLst>
                                          <p:attrName>style.visibility</p:attrName>
                                        </p:attrNameLst>
                                      </p:cBhvr>
                                      <p:to>
                                        <p:strVal val="visible"/>
                                      </p:to>
                                    </p:set>
                                    <p:anim calcmode="lin" valueType="num">
                                      <p:cBhvr additive="base">
                                        <p:cTn id="7" dur="500" fill="hold"/>
                                        <p:tgtEl>
                                          <p:spTgt spid="41987"/>
                                        </p:tgtEl>
                                        <p:attrNameLst>
                                          <p:attrName>ppt_x</p:attrName>
                                        </p:attrNameLst>
                                      </p:cBhvr>
                                      <p:tavLst>
                                        <p:tav tm="0">
                                          <p:val>
                                            <p:strVal val="0-#ppt_w/2"/>
                                          </p:val>
                                        </p:tav>
                                        <p:tav tm="100000">
                                          <p:val>
                                            <p:strVal val="#ppt_x"/>
                                          </p:val>
                                        </p:tav>
                                      </p:tavLst>
                                    </p:anim>
                                    <p:anim calcmode="lin" valueType="num">
                                      <p:cBhvr additive="base">
                                        <p:cTn id="8" dur="500" fill="hold"/>
                                        <p:tgtEl>
                                          <p:spTgt spid="419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1"/>
          <p:cNvSpPr>
            <a:spLocks noGrp="1"/>
          </p:cNvSpPr>
          <p:nvPr>
            <p:ph type="title"/>
          </p:nvPr>
        </p:nvSpPr>
        <p:spPr>
          <a:xfrm>
            <a:off x="642910" y="928670"/>
            <a:ext cx="8153400" cy="990600"/>
          </a:xfrm>
        </p:spPr>
        <p:txBody>
          <a:bodyPr/>
          <a:lstStyle/>
          <a:p>
            <a:pPr eaLnBrk="1" hangingPunct="1"/>
            <a:r>
              <a:rPr lang="en-US" sz="3200" smtClean="0"/>
              <a:t>Hubungan antara Risk, Peril, Hazard &amp; Loss</a:t>
            </a:r>
          </a:p>
        </p:txBody>
      </p:sp>
      <p:sp>
        <p:nvSpPr>
          <p:cNvPr id="5" name="Slide Number Placeholder 4"/>
          <p:cNvSpPr>
            <a:spLocks noGrp="1"/>
          </p:cNvSpPr>
          <p:nvPr>
            <p:ph type="sldNum" sz="quarter" idx="12"/>
          </p:nvPr>
        </p:nvSpPr>
        <p:spPr/>
        <p:txBody>
          <a:bodyPr>
            <a:normAutofit/>
          </a:bodyPr>
          <a:lstStyle/>
          <a:p>
            <a:pPr>
              <a:defRPr/>
            </a:pPr>
            <a:fld id="{CD4C18D5-E0A8-4F36-B53B-2728A312265F}" type="slidenum">
              <a:rPr lang="en-US"/>
              <a:pPr>
                <a:defRPr/>
              </a:pPr>
              <a:t>7</a:t>
            </a:fld>
            <a:endParaRPr lang="en-US"/>
          </a:p>
        </p:txBody>
      </p:sp>
      <p:sp>
        <p:nvSpPr>
          <p:cNvPr id="6" name="Oval 5"/>
          <p:cNvSpPr/>
          <p:nvPr/>
        </p:nvSpPr>
        <p:spPr>
          <a:xfrm>
            <a:off x="1357290" y="3286124"/>
            <a:ext cx="1428760" cy="1500198"/>
          </a:xfrm>
          <a:prstGeom prst="ellipse">
            <a:avLst/>
          </a:prstGeom>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Risk</a:t>
            </a:r>
            <a:endParaRPr lang="en-US"/>
          </a:p>
        </p:txBody>
      </p:sp>
      <p:sp>
        <p:nvSpPr>
          <p:cNvPr id="7" name="Right Arrow 6"/>
          <p:cNvSpPr/>
          <p:nvPr/>
        </p:nvSpPr>
        <p:spPr>
          <a:xfrm>
            <a:off x="2857488" y="3722521"/>
            <a:ext cx="3429024" cy="714380"/>
          </a:xfrm>
          <a:prstGeom prst="rightArrow">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a:off x="3857620" y="2643182"/>
            <a:ext cx="285752" cy="1222215"/>
          </a:xfrm>
          <a:prstGeom prst="downArrow">
            <a:avLst/>
          </a:prstGeom>
          <a:solidFill>
            <a:srgbClr val="FFFF00"/>
          </a:solidFill>
          <a:ln w="34925">
            <a:solidFill>
              <a:srgbClr val="FFFFFF"/>
            </a:solidFill>
          </a:ln>
          <a:effectLst>
            <a:outerShdw blurRad="317500" dir="2700000" algn="ctr">
              <a:srgbClr val="000000">
                <a:alpha val="43000"/>
              </a:srgbClr>
            </a:outerShdw>
          </a:effectLst>
          <a:scene3d>
            <a:camera prst="perspectiveFront" fov="2700000">
              <a:rot lat="19086000" lon="19067999" rev="3108000"/>
            </a:camera>
            <a:lightRig rig="threePt" dir="t">
              <a:rot lat="0" lon="0" rev="0"/>
            </a:lightRig>
          </a:scene3d>
          <a:sp3d extrusionH="38100" prstMaterial="clear">
            <a:bevelT w="260350" h="50800" prst="softRound"/>
            <a:bevelB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own Arrow 9"/>
          <p:cNvSpPr/>
          <p:nvPr/>
        </p:nvSpPr>
        <p:spPr>
          <a:xfrm>
            <a:off x="4786314" y="2643182"/>
            <a:ext cx="571504" cy="1222215"/>
          </a:xfrm>
          <a:prstGeom prst="downArrow">
            <a:avLst/>
          </a:prstGeom>
          <a:solidFill>
            <a:srgbClr val="FFFF00"/>
          </a:solidFill>
          <a:ln w="34925">
            <a:solidFill>
              <a:srgbClr val="FFFFFF"/>
            </a:solidFill>
          </a:ln>
          <a:effectLst>
            <a:outerShdw blurRad="317500" dir="2700000" algn="ctr">
              <a:srgbClr val="000000">
                <a:alpha val="43000"/>
              </a:srgbClr>
            </a:outerShdw>
          </a:effectLst>
          <a:scene3d>
            <a:camera prst="perspectiveFront" fov="2700000">
              <a:rot lat="19086000" lon="19067999" rev="3108000"/>
            </a:camera>
            <a:lightRig rig="threePt" dir="t">
              <a:rot lat="0" lon="0" rev="0"/>
            </a:lightRig>
          </a:scene3d>
          <a:sp3d extrusionH="38100" prstMaterial="clear">
            <a:bevelT w="260350" h="50800" prst="softRound"/>
            <a:bevelB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Up Arrow 10"/>
          <p:cNvSpPr/>
          <p:nvPr/>
        </p:nvSpPr>
        <p:spPr>
          <a:xfrm>
            <a:off x="4286248" y="2866970"/>
            <a:ext cx="428628" cy="855551"/>
          </a:xfrm>
          <a:prstGeom prst="upArrow">
            <a:avLst/>
          </a:prstGeom>
          <a:solidFill>
            <a:srgbClr val="FFFF00"/>
          </a:solidFill>
          <a:ln w="34925">
            <a:solidFill>
              <a:srgbClr val="FFFFFF"/>
            </a:solidFill>
          </a:ln>
          <a:effectLst>
            <a:outerShdw blurRad="317500" dir="2700000" algn="ctr">
              <a:srgbClr val="000000">
                <a:alpha val="43000"/>
              </a:srgbClr>
            </a:outerShdw>
          </a:effectLst>
          <a:scene3d>
            <a:camera prst="perspectiveFront" fov="2700000">
              <a:rot lat="19086000" lon="19067999" rev="3108000"/>
            </a:camera>
            <a:lightRig rig="threePt" dir="t">
              <a:rot lat="0" lon="0" rev="0"/>
            </a:lightRig>
          </a:scene3d>
          <a:sp3d extrusionH="38100" prstMaterial="clear">
            <a:bevelT w="260350" h="50800" prst="softRound"/>
            <a:bevelB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Explosion 1 11"/>
          <p:cNvSpPr/>
          <p:nvPr/>
        </p:nvSpPr>
        <p:spPr>
          <a:xfrm>
            <a:off x="6643702" y="3293893"/>
            <a:ext cx="1714512" cy="1857388"/>
          </a:xfrm>
          <a:prstGeom prst="irregularSeal1">
            <a:avLst/>
          </a:prstGeom>
          <a:solidFill>
            <a:schemeClr val="accent2"/>
          </a:solidFill>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Loss</a:t>
            </a:r>
            <a:endParaRPr lang="en-US"/>
          </a:p>
        </p:txBody>
      </p:sp>
      <p:sp>
        <p:nvSpPr>
          <p:cNvPr id="13" name="Down Arrow 12"/>
          <p:cNvSpPr/>
          <p:nvPr/>
        </p:nvSpPr>
        <p:spPr>
          <a:xfrm rot="10352506" flipH="1">
            <a:off x="3722101" y="4507932"/>
            <a:ext cx="402537" cy="785818"/>
          </a:xfrm>
          <a:prstGeom prst="downArrow">
            <a:avLst/>
          </a:prstGeom>
          <a:solidFill>
            <a:schemeClr val="accent4">
              <a:lumMod val="40000"/>
              <a:lumOff val="60000"/>
            </a:schemeClr>
          </a:solidFill>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own Arrow 13"/>
          <p:cNvSpPr/>
          <p:nvPr/>
        </p:nvSpPr>
        <p:spPr>
          <a:xfrm rot="10800000" flipH="1">
            <a:off x="4286248" y="4365463"/>
            <a:ext cx="357190" cy="785818"/>
          </a:xfrm>
          <a:prstGeom prst="downArrow">
            <a:avLst/>
          </a:prstGeom>
          <a:solidFill>
            <a:schemeClr val="accent4">
              <a:lumMod val="40000"/>
              <a:lumOff val="60000"/>
            </a:schemeClr>
          </a:solidFill>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own Arrow 14"/>
          <p:cNvSpPr/>
          <p:nvPr/>
        </p:nvSpPr>
        <p:spPr>
          <a:xfrm rot="21180891" flipH="1">
            <a:off x="4690067" y="4484590"/>
            <a:ext cx="596501" cy="785818"/>
          </a:xfrm>
          <a:prstGeom prst="downArrow">
            <a:avLst/>
          </a:prstGeom>
          <a:solidFill>
            <a:schemeClr val="accent4">
              <a:lumMod val="40000"/>
              <a:lumOff val="60000"/>
            </a:schemeClr>
          </a:solidFill>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3714744" y="2500306"/>
            <a:ext cx="1220912" cy="523220"/>
          </a:xfrm>
          <a:prstGeom prst="rect">
            <a:avLst/>
          </a:prstGeom>
          <a:noFill/>
        </p:spPr>
        <p:txBody>
          <a:bodyPr wrap="none" rtlCol="0">
            <a:spAutoFit/>
          </a:bodyPr>
          <a:lstStyle/>
          <a:p>
            <a:r>
              <a:rPr lang="en-US" sz="2800" b="1" smtClean="0"/>
              <a:t>Hazard</a:t>
            </a:r>
            <a:endParaRPr lang="en-US" sz="2800" b="1"/>
          </a:p>
        </p:txBody>
      </p:sp>
      <p:sp>
        <p:nvSpPr>
          <p:cNvPr id="17" name="TextBox 16"/>
          <p:cNvSpPr txBox="1"/>
          <p:nvPr/>
        </p:nvSpPr>
        <p:spPr>
          <a:xfrm>
            <a:off x="3929058" y="5214950"/>
            <a:ext cx="855362" cy="523220"/>
          </a:xfrm>
          <a:prstGeom prst="rect">
            <a:avLst/>
          </a:prstGeom>
          <a:noFill/>
        </p:spPr>
        <p:txBody>
          <a:bodyPr wrap="none" rtlCol="0">
            <a:spAutoFit/>
          </a:bodyPr>
          <a:lstStyle/>
          <a:p>
            <a:r>
              <a:rPr lang="en-US" sz="2800" b="1" smtClean="0"/>
              <a:t>Peril</a:t>
            </a:r>
            <a:endParaRPr lang="en-US" sz="2800" b="1"/>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Diagram 14"/>
          <p:cNvGraphicFramePr/>
          <p:nvPr/>
        </p:nvGraphicFramePr>
        <p:xfrm>
          <a:off x="642910" y="2928934"/>
          <a:ext cx="7772400" cy="15128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6" name="Diagram 15"/>
          <p:cNvGraphicFramePr/>
          <p:nvPr/>
        </p:nvGraphicFramePr>
        <p:xfrm>
          <a:off x="2428860" y="4286256"/>
          <a:ext cx="4429156" cy="228601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2" name="Slide Number Placeholder 11"/>
          <p:cNvSpPr>
            <a:spLocks noGrp="1"/>
          </p:cNvSpPr>
          <p:nvPr>
            <p:ph type="sldNum" sz="quarter" idx="12"/>
          </p:nvPr>
        </p:nvSpPr>
        <p:spPr/>
        <p:txBody>
          <a:bodyPr/>
          <a:lstStyle/>
          <a:p>
            <a:pPr>
              <a:defRPr/>
            </a:pPr>
            <a:fld id="{8EB7592E-EA29-420C-AB73-F19ED1B8B77F}" type="slidenum">
              <a:rPr lang="id-ID"/>
              <a:pPr>
                <a:defRPr/>
              </a:pPr>
              <a:t>8</a:t>
            </a:fld>
            <a:endParaRPr lang="id-ID"/>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nvGraphicFramePr>
        <p:xfrm>
          <a:off x="457200" y="922351"/>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a:xfrm>
            <a:off x="6553200" y="6921527"/>
            <a:ext cx="2133600" cy="365125"/>
          </a:xfrm>
        </p:spPr>
        <p:txBody>
          <a:bodyPr/>
          <a:lstStyle/>
          <a:p>
            <a:pPr>
              <a:defRPr/>
            </a:pPr>
            <a:fld id="{CE6A1DD0-321C-4372-98B3-128439ADB0A1}" type="slidenum">
              <a:rPr lang="id-ID"/>
              <a:pPr>
                <a:defRPr/>
              </a:pPr>
              <a:t>9</a:t>
            </a:fld>
            <a:endParaRPr lang="id-ID"/>
          </a:p>
        </p:txBody>
      </p:sp>
      <p:graphicFrame>
        <p:nvGraphicFramePr>
          <p:cNvPr id="9" name="Diagram 8"/>
          <p:cNvGraphicFramePr/>
          <p:nvPr/>
        </p:nvGraphicFramePr>
        <p:xfrm>
          <a:off x="714348" y="2493979"/>
          <a:ext cx="7500990" cy="379254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graphicEl>
                                              <a:dgm id="{0FFC2C2E-943B-4ECC-88A4-49ED70BD364B}"/>
                                            </p:graphicEl>
                                          </p:spTgt>
                                        </p:tgtEl>
                                        <p:attrNameLst>
                                          <p:attrName>style.visibility</p:attrName>
                                        </p:attrNameLst>
                                      </p:cBhvr>
                                      <p:to>
                                        <p:strVal val="visible"/>
                                      </p:to>
                                    </p:set>
                                    <p:animEffect transition="in" filter="fade">
                                      <p:cBhvr>
                                        <p:cTn id="12" dur="2000"/>
                                        <p:tgtEl>
                                          <p:spTgt spid="9">
                                            <p:graphicEl>
                                              <a:dgm id="{0FFC2C2E-943B-4ECC-88A4-49ED70BD364B}"/>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graphicEl>
                                              <a:dgm id="{8FA7A4B2-E7C7-40D2-B449-0D4AE373F4A7}"/>
                                            </p:graphicEl>
                                          </p:spTgt>
                                        </p:tgtEl>
                                        <p:attrNameLst>
                                          <p:attrName>style.visibility</p:attrName>
                                        </p:attrNameLst>
                                      </p:cBhvr>
                                      <p:to>
                                        <p:strVal val="visible"/>
                                      </p:to>
                                    </p:set>
                                    <p:animEffect transition="in" filter="fade">
                                      <p:cBhvr>
                                        <p:cTn id="17" dur="2000"/>
                                        <p:tgtEl>
                                          <p:spTgt spid="9">
                                            <p:graphicEl>
                                              <a:dgm id="{8FA7A4B2-E7C7-40D2-B449-0D4AE373F4A7}"/>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graphicEl>
                                              <a:dgm id="{E59F3133-86E9-4CFB-9C80-4EEDA0C5BBA8}"/>
                                            </p:graphicEl>
                                          </p:spTgt>
                                        </p:tgtEl>
                                        <p:attrNameLst>
                                          <p:attrName>style.visibility</p:attrName>
                                        </p:attrNameLst>
                                      </p:cBhvr>
                                      <p:to>
                                        <p:strVal val="visible"/>
                                      </p:to>
                                    </p:set>
                                    <p:animEffect transition="in" filter="fade">
                                      <p:cBhvr>
                                        <p:cTn id="22" dur="2000"/>
                                        <p:tgtEl>
                                          <p:spTgt spid="9">
                                            <p:graphicEl>
                                              <a:dgm id="{E59F3133-86E9-4CFB-9C80-4EEDA0C5BBA8}"/>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Graphic spid="9" grpId="0">
        <p:bldSub>
          <a:bldDgm bld="one"/>
        </p:bldSub>
      </p:bldGraphic>
    </p:bldLst>
  </p:timing>
</p:sld>
</file>

<file path=ppt/theme/theme1.xml><?xml version="1.0" encoding="utf-8"?>
<a:theme xmlns:a="http://schemas.openxmlformats.org/drawingml/2006/main" name="BPH_DSN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BPH_DSN_Template</Template>
  <TotalTime>570</TotalTime>
  <Words>1732</Words>
  <Application>Microsoft Office PowerPoint</Application>
  <PresentationFormat>On-screen Show (4:3)</PresentationFormat>
  <Paragraphs>353</Paragraphs>
  <Slides>30</Slides>
  <Notes>19</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32" baseType="lpstr">
      <vt:lpstr>BPH_DSN_Template</vt:lpstr>
      <vt:lpstr>Visio</vt:lpstr>
      <vt:lpstr>Filosofi dan Pengantar Asuransi</vt:lpstr>
      <vt:lpstr>Konsep Risiko</vt:lpstr>
      <vt:lpstr>PowerPoint Presentation</vt:lpstr>
      <vt:lpstr>ASURANSI</vt:lpstr>
      <vt:lpstr>RISIKO ( Definisi)</vt:lpstr>
      <vt:lpstr>Peril &amp; Hazard</vt:lpstr>
      <vt:lpstr>Hubungan antara Risk, Peril, Hazard &amp; Loss</vt:lpstr>
      <vt:lpstr>PowerPoint Presentation</vt:lpstr>
      <vt:lpstr>PowerPoint Presentation</vt:lpstr>
      <vt:lpstr>Referensi : Risk Management and Insurance, 7th edition, C. Arthur Williams,Jr. Michael L. Smith, Peter C. Young. McGraw-Hill, Inc.  International Editions 1995. Halaman : 202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Prinsip Dasar Asuransi</vt:lpstr>
      <vt:lpstr>Prinsip-prinsip Dasar Asuransi</vt:lpstr>
      <vt:lpstr>PowerPoint Presentation</vt:lpstr>
      <vt:lpstr>Indemnity </vt:lpstr>
      <vt:lpstr>Proximate Cause</vt:lpstr>
      <vt:lpstr>Utmost Goodfaith</vt:lpstr>
      <vt:lpstr>SUBROGASI</vt:lpstr>
      <vt:lpstr>Contribution </vt:lpstr>
      <vt:lpstr>Subrogation &amp; Contribution</vt:lpstr>
    </vt:vector>
  </TitlesOfParts>
  <Company>asdafi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Pengantar dan Filosofi Asuransi</dc:title>
  <dc:creator>advan 03</dc:creator>
  <cp:lastModifiedBy>user</cp:lastModifiedBy>
  <cp:revision>21</cp:revision>
  <dcterms:created xsi:type="dcterms:W3CDTF">2011-06-07T13:20:15Z</dcterms:created>
  <dcterms:modified xsi:type="dcterms:W3CDTF">2015-02-02T02:53:03Z</dcterms:modified>
</cp:coreProperties>
</file>